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79" r:id="rId3"/>
    <p:sldId id="277" r:id="rId4"/>
    <p:sldId id="278" r:id="rId5"/>
    <p:sldId id="280" r:id="rId6"/>
    <p:sldId id="282" r:id="rId7"/>
    <p:sldId id="286" r:id="rId8"/>
    <p:sldId id="284" r:id="rId9"/>
    <p:sldId id="285" r:id="rId10"/>
    <p:sldId id="259" r:id="rId11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08D2"/>
    <a:srgbClr val="660033"/>
    <a:srgbClr val="D6009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59" y="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79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799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D25AF7-9009-4118-A66B-D51A2A671E7C}" type="datetimeFigureOut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443"/>
            <a:ext cx="3067050" cy="4679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443"/>
            <a:ext cx="3067050" cy="4679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C70E4-5415-416F-A237-CA6DCF0CCE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E0821-55D6-46B1-9FCF-112B84024B1A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703263"/>
            <a:ext cx="4679950" cy="3509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2"/>
            <a:ext cx="5661660" cy="42133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3D243-1DC1-4319-9747-9A8B3E26FD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73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552B6-C969-492F-BA76-3DE81DBB4E97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46816-668B-4C28-BC0D-E50281EFE894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1085-A9D1-4D03-8487-47595D7DA547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FBB47-AC63-402D-8029-67F7DEBA5BE1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0BFA0-561B-4509-B8E8-6354F80226A9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380AA-15CF-4FDC-80CF-3718F196218B}" type="datetime1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3836-F31C-4995-BA64-8FA692A2654E}" type="datetime1">
              <a:rPr lang="en-US" smtClean="0"/>
              <a:t>6/1/2020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3564B-8A59-4B22-B37C-9D371DF0A3D8}" type="datetime1">
              <a:rPr lang="en-US" smtClean="0"/>
              <a:t>6/1/2020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3560B-1B23-452F-AAC3-E8EDE63381CC}" type="datetime1">
              <a:rPr lang="en-US" smtClean="0"/>
              <a:t>6/1/2020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0BE78-FFE7-4614-A3C7-27688501CEBA}" type="datetime1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09B1-B2F6-44D3-A6E3-BB854426DB0E}" type="datetime1">
              <a:rPr lang="en-US" smtClean="0"/>
              <a:t>6/1/2020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608D2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DA19D-DEE7-4D8C-B139-B350DAAE9940}" type="datetime1">
              <a:rPr lang="en-US" smtClean="0"/>
              <a:t>6/1/2020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BC6CD-771F-4578-AEE5-DFEA522956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Summer Campus Activities Update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57150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June 1, 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77D4F9-14B9-4851-8855-9EF011595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006699"/>
            <a:ext cx="2546864" cy="263695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E5D9372-2C89-4709-B7A9-DDCEE4EDCBFC}"/>
              </a:ext>
            </a:extLst>
          </p:cNvPr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Dr. Clarence Sutton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Chief Academic Officer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Mr. Scott Stapler 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Director of Athletics and Extracurricular Activities 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Ms. Andrea Penn, BSN, RN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Health Services Coordinator </a:t>
            </a:r>
          </a:p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Dr. Jeffrey Wilson </a:t>
            </a:r>
          </a:p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Director of Operations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ACE6D0-1B19-42D9-8E94-DB1878FAD9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878" y="228600"/>
            <a:ext cx="5750244" cy="595365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640" y="355900"/>
            <a:ext cx="8229600" cy="525009"/>
          </a:xfrm>
        </p:spPr>
        <p:txBody>
          <a:bodyPr>
            <a:noAutofit/>
          </a:bodyPr>
          <a:lstStyle/>
          <a:p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52400" y="64427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3288BB6-1B45-4B26-84EA-D7F5E95943FD}"/>
              </a:ext>
            </a:extLst>
          </p:cNvPr>
          <p:cNvSpPr txBox="1"/>
          <p:nvPr/>
        </p:nvSpPr>
        <p:spPr>
          <a:xfrm>
            <a:off x="76200" y="724039"/>
            <a:ext cx="78486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HCS Athletics and Extracurricular Risk Mitigation Team: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Dr. Clarence Sutton: Chief Academic Officer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Mr. Scott Stapler: Director of Athletics and Extracurricular Activities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Ms. Andrea Penn, BSN, RN: Health Services Coordinator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Dr. Jeff Wilson: Director of Operations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Mr. Warren Jackson: Facilities Coordinator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HCS coaches and extracurricular activity advisors will be consulted by the team in development of processes and training materials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Timeline: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Friday May 22: Initial guidance meeting with Superintendent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Tuesday May 26: First development meeting to identify and assign responsibilities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Thursday May 28: Plan presented to BOE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Monday-Thursday, June 1-4: Training at Lee HS (9-11 a.m.)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Thursday June 4:  Present BOE update on training and readiness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000" dirty="0"/>
              <a:t>Monday June 8: Athletics and Extracurricular practices and meetings begin on HCS campuses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68D720-F3CB-4FC8-B3EF-CF78145F0FD3}"/>
              </a:ext>
            </a:extLst>
          </p:cNvPr>
          <p:cNvSpPr/>
          <p:nvPr/>
        </p:nvSpPr>
        <p:spPr>
          <a:xfrm>
            <a:off x="609600" y="19611"/>
            <a:ext cx="765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HCS Planning Timeline: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 Light" panose="020F0302020204030204" pitchFamily="34" charset="0"/>
              </a:rPr>
              <a:t> May 26 – June 8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976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80" y="350500"/>
            <a:ext cx="8229600" cy="525009"/>
          </a:xfrm>
        </p:spPr>
        <p:txBody>
          <a:bodyPr>
            <a:no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Schedule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076331"/>
            <a:ext cx="823715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Monday, June 1: Lee High School, with all feeder pattern middle schools and junior high schools; Columbia High School, with all feeder pattern middle schools and junior high schools</a:t>
            </a:r>
          </a:p>
          <a:p>
            <a:r>
              <a:rPr lang="en-US" sz="2000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Tuesday, June 2: Grissom High School, with all feeder pattern middle schools and junior high schools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Wednesday, June 3: Jemison High School, with all feeder pattern middle schools and junior high schools</a:t>
            </a:r>
          </a:p>
          <a:p>
            <a:r>
              <a:rPr lang="en-US" sz="2000" dirty="0"/>
              <a:t>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Thursday, June 4: Huntsville High School, with all feeder pattern middle schools and junior high schools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People from any school may attend any 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Principals will ensure that any coach or other staff member who cannot attend any of these sessions is trained by a school administrator using the slide deck before that person faces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52400" y="9906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0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2888"/>
            <a:ext cx="8229600" cy="525009"/>
          </a:xfrm>
        </p:spPr>
        <p:txBody>
          <a:bodyPr>
            <a:no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Agenda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228" y="545983"/>
            <a:ext cx="823715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Introduction (Scott Stapler)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State guidance framework (Scott Stapler)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HCS planning timeline (Jeff Wilson)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Process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Ingress and egress from campuses (Scott Stapler)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Checklists for in-check and out-check (Andrea Penn)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Signs and symptoms of COVID-19 (Andrea Penn)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Temperature assessment  (Andrea Penn)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1257300" lvl="2" indent="-342900">
              <a:buFont typeface="Arial" pitchFamily="34" charset="0"/>
              <a:buChar char="•"/>
            </a:pPr>
            <a:r>
              <a:rPr lang="en-US" sz="1600" dirty="0"/>
              <a:t>Issue thermometers (hand receipt)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Masking (Andrea Penn)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Group size (Scott Stapler)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Sanitation protocols  (Warren Jackson)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/>
              <a:t>Communication for families (Scott Stapler)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and discussion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52400" y="5334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501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80" y="350500"/>
            <a:ext cx="8229600" cy="525009"/>
          </a:xfrm>
        </p:spPr>
        <p:txBody>
          <a:bodyPr>
            <a:no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Highlights (Video) 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90500" y="6858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E8A7330D-BE9B-4F73-8ABA-AD32C87B0761}"/>
              </a:ext>
            </a:extLst>
          </p:cNvPr>
          <p:cNvSpPr/>
          <p:nvPr/>
        </p:nvSpPr>
        <p:spPr>
          <a:xfrm>
            <a:off x="533400" y="749144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HCS staff models the way for school personnel by implementing social distancing and other risk mitigation protocols in the physical layout and process of the session.</a:t>
            </a:r>
          </a:p>
        </p:txBody>
      </p:sp>
    </p:spTree>
    <p:extLst>
      <p:ext uri="{BB962C8B-B14F-4D97-AF65-F5344CB8AC3E}">
        <p14:creationId xmlns:p14="http://schemas.microsoft.com/office/powerpoint/2010/main" val="845702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6525"/>
            <a:ext cx="8229600" cy="525009"/>
          </a:xfrm>
        </p:spPr>
        <p:txBody>
          <a:bodyPr>
            <a:no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Highlights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90500" y="6858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erson standing in front of a brick building&#10;&#10;Description automatically generated">
            <a:extLst>
              <a:ext uri="{FF2B5EF4-FFF2-40B4-BE49-F238E27FC236}">
                <a16:creationId xmlns:a16="http://schemas.microsoft.com/office/drawing/2014/main" id="{4442E2F0-A833-4ECD-A54A-79B2C44B78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74" y="769253"/>
            <a:ext cx="4514326" cy="2727555"/>
          </a:xfrm>
          <a:prstGeom prst="rect">
            <a:avLst/>
          </a:prstGeom>
        </p:spPr>
      </p:pic>
      <p:pic>
        <p:nvPicPr>
          <p:cNvPr id="16" name="Picture 15" descr="A picture containing grass, outdoor, road, man&#10;&#10;Description automatically generated">
            <a:extLst>
              <a:ext uri="{FF2B5EF4-FFF2-40B4-BE49-F238E27FC236}">
                <a16:creationId xmlns:a16="http://schemas.microsoft.com/office/drawing/2014/main" id="{7E7A5131-692B-4A39-B096-1018044205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692525"/>
            <a:ext cx="4038600" cy="30289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FE0893-2373-4106-A8C4-B0A1045BB820}"/>
              </a:ext>
            </a:extLst>
          </p:cNvPr>
          <p:cNvSpPr txBox="1"/>
          <p:nvPr/>
        </p:nvSpPr>
        <p:spPr>
          <a:xfrm>
            <a:off x="4953000" y="1144519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Social distancing measures are in place from the parking lot to the door, with staff supervision </a:t>
            </a:r>
          </a:p>
        </p:txBody>
      </p:sp>
      <p:pic>
        <p:nvPicPr>
          <p:cNvPr id="19" name="Picture 18" descr="A brick building&#10;&#10;Description automatically generated">
            <a:extLst>
              <a:ext uri="{FF2B5EF4-FFF2-40B4-BE49-F238E27FC236}">
                <a16:creationId xmlns:a16="http://schemas.microsoft.com/office/drawing/2014/main" id="{5E78B568-19A2-4F85-9255-6CEB369A62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10623" y="3267536"/>
            <a:ext cx="4028153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01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6525"/>
            <a:ext cx="8229600" cy="525009"/>
          </a:xfrm>
        </p:spPr>
        <p:txBody>
          <a:bodyPr>
            <a:no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Highlights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90500" y="6858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standing in a room&#10;&#10;Description automatically generated">
            <a:extLst>
              <a:ext uri="{FF2B5EF4-FFF2-40B4-BE49-F238E27FC236}">
                <a16:creationId xmlns:a16="http://schemas.microsoft.com/office/drawing/2014/main" id="{997525FC-71DF-4814-AC31-78963CEEB4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576" y="893189"/>
            <a:ext cx="3989315" cy="2991986"/>
          </a:xfrm>
          <a:prstGeom prst="rect">
            <a:avLst/>
          </a:prstGeom>
        </p:spPr>
      </p:pic>
      <p:pic>
        <p:nvPicPr>
          <p:cNvPr id="8" name="Picture 7" descr="A person sitting at a table in front of a window&#10;&#10;Description automatically generated">
            <a:extLst>
              <a:ext uri="{FF2B5EF4-FFF2-40B4-BE49-F238E27FC236}">
                <a16:creationId xmlns:a16="http://schemas.microsoft.com/office/drawing/2014/main" id="{B2A15BCC-A3D8-4771-A2BB-ABCC92E5A4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3657600"/>
            <a:ext cx="3932752" cy="29495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D1A5C8-E89D-4752-83AB-5805365C2ACC}"/>
              </a:ext>
            </a:extLst>
          </p:cNvPr>
          <p:cNvSpPr txBox="1"/>
          <p:nvPr/>
        </p:nvSpPr>
        <p:spPr>
          <a:xfrm>
            <a:off x="181824" y="1295400"/>
            <a:ext cx="43901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Temperatures are checked right inside</a:t>
            </a:r>
          </a:p>
          <a:p>
            <a:r>
              <a:rPr lang="en-US" dirty="0"/>
              <a:t> the door, and social distancing measures are</a:t>
            </a:r>
          </a:p>
          <a:p>
            <a:r>
              <a:rPr lang="en-US" dirty="0"/>
              <a:t> in place between the temperature station</a:t>
            </a:r>
          </a:p>
          <a:p>
            <a:r>
              <a:rPr lang="en-US" dirty="0"/>
              <a:t> and to the sign in station just in front</a:t>
            </a:r>
          </a:p>
          <a:p>
            <a:r>
              <a:rPr lang="en-US" dirty="0"/>
              <a:t> of the interior door to the theater</a:t>
            </a:r>
          </a:p>
        </p:txBody>
      </p:sp>
    </p:spTree>
    <p:extLst>
      <p:ext uri="{BB962C8B-B14F-4D97-AF65-F5344CB8AC3E}">
        <p14:creationId xmlns:p14="http://schemas.microsoft.com/office/powerpoint/2010/main" val="3234611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80" y="350500"/>
            <a:ext cx="8229600" cy="525009"/>
          </a:xfrm>
        </p:spPr>
        <p:txBody>
          <a:bodyPr>
            <a:no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Highlights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90500" y="6858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group of people sitting in a chair&#10;&#10;Description automatically generated">
            <a:extLst>
              <a:ext uri="{FF2B5EF4-FFF2-40B4-BE49-F238E27FC236}">
                <a16:creationId xmlns:a16="http://schemas.microsoft.com/office/drawing/2014/main" id="{46E7F0D3-3054-459C-A875-6BD3CB1D31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06" y="762000"/>
            <a:ext cx="3924300" cy="2943225"/>
          </a:xfrm>
          <a:prstGeom prst="rect">
            <a:avLst/>
          </a:prstGeom>
        </p:spPr>
      </p:pic>
      <p:pic>
        <p:nvPicPr>
          <p:cNvPr id="8" name="Picture 7" descr="A group of people standing in front of a crowd&#10;&#10;Description automatically generated">
            <a:extLst>
              <a:ext uri="{FF2B5EF4-FFF2-40B4-BE49-F238E27FC236}">
                <a16:creationId xmlns:a16="http://schemas.microsoft.com/office/drawing/2014/main" id="{16E347B3-EB48-4436-98F4-F5D37F152C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313508"/>
            <a:ext cx="4300539" cy="32254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4BD24E-2D5C-4CA1-B04F-73EB466C50A7}"/>
              </a:ext>
            </a:extLst>
          </p:cNvPr>
          <p:cNvSpPr txBox="1"/>
          <p:nvPr/>
        </p:nvSpPr>
        <p:spPr>
          <a:xfrm>
            <a:off x="4267200" y="1210809"/>
            <a:ext cx="47369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Staff escorts are present inside the interior door </a:t>
            </a:r>
          </a:p>
          <a:p>
            <a:r>
              <a:rPr lang="en-US" dirty="0"/>
              <a:t>and in the theater, where a staff escort points</a:t>
            </a:r>
          </a:p>
          <a:p>
            <a:r>
              <a:rPr lang="en-US" dirty="0"/>
              <a:t>each individual to the next open seat: ingress and egress are done the same way to ensure people do not congregate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B6D28E-1B81-4D25-96A2-6425D7D31F9B}"/>
              </a:ext>
            </a:extLst>
          </p:cNvPr>
          <p:cNvSpPr txBox="1"/>
          <p:nvPr/>
        </p:nvSpPr>
        <p:spPr>
          <a:xfrm>
            <a:off x="186306" y="41148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Theater is marked for 6 feet between seats, and every other row is off limits </a:t>
            </a:r>
          </a:p>
        </p:txBody>
      </p:sp>
    </p:spTree>
    <p:extLst>
      <p:ext uri="{BB962C8B-B14F-4D97-AF65-F5344CB8AC3E}">
        <p14:creationId xmlns:p14="http://schemas.microsoft.com/office/powerpoint/2010/main" val="4091637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2692"/>
            <a:ext cx="8229600" cy="525009"/>
          </a:xfrm>
        </p:spPr>
        <p:txBody>
          <a:bodyPr>
            <a:no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Risk Mitigation Training Highlights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C6CD-771F-4578-AEE5-DFEA5229562A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D953CEF-9565-4DFB-8D78-5F8EB9B638C6}"/>
              </a:ext>
            </a:extLst>
          </p:cNvPr>
          <p:cNvCxnSpPr/>
          <p:nvPr/>
        </p:nvCxnSpPr>
        <p:spPr>
          <a:xfrm>
            <a:off x="190500" y="533400"/>
            <a:ext cx="8763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erson standing in front of a television&#10;&#10;Description automatically generated">
            <a:extLst>
              <a:ext uri="{FF2B5EF4-FFF2-40B4-BE49-F238E27FC236}">
                <a16:creationId xmlns:a16="http://schemas.microsoft.com/office/drawing/2014/main" id="{D47952D0-5D98-4EC8-B753-B53C550138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4343400"/>
            <a:ext cx="3733800" cy="2343150"/>
          </a:xfrm>
          <a:prstGeom prst="rect">
            <a:avLst/>
          </a:prstGeom>
        </p:spPr>
      </p:pic>
      <p:pic>
        <p:nvPicPr>
          <p:cNvPr id="10" name="Picture 9" descr="A picture containing television, screen, monitor, sitting&#10;&#10;Description automatically generated">
            <a:extLst>
              <a:ext uri="{FF2B5EF4-FFF2-40B4-BE49-F238E27FC236}">
                <a16:creationId xmlns:a16="http://schemas.microsoft.com/office/drawing/2014/main" id="{304C4D91-7430-4BF9-945A-DC50C7F053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31892" y="1967976"/>
            <a:ext cx="5333996" cy="3028950"/>
          </a:xfrm>
          <a:prstGeom prst="rect">
            <a:avLst/>
          </a:prstGeom>
        </p:spPr>
      </p:pic>
      <p:pic>
        <p:nvPicPr>
          <p:cNvPr id="12" name="Picture 11" descr="A screen shot of a computer&#10;&#10;Description automatically generated">
            <a:extLst>
              <a:ext uri="{FF2B5EF4-FFF2-40B4-BE49-F238E27FC236}">
                <a16:creationId xmlns:a16="http://schemas.microsoft.com/office/drawing/2014/main" id="{441D7BDC-0974-4A86-A7A2-365ABBE5EC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847" y="138555"/>
            <a:ext cx="2716907" cy="37338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40850D-46E5-420C-9B0E-46BE7D446711}"/>
              </a:ext>
            </a:extLst>
          </p:cNvPr>
          <p:cNvSpPr txBox="1"/>
          <p:nvPr/>
        </p:nvSpPr>
        <p:spPr>
          <a:xfrm>
            <a:off x="152400" y="3399175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Andrea Penn (Above), Scott Stapler (Right), and Warren Jackson (Below) provide information and answer questions </a:t>
            </a:r>
          </a:p>
        </p:txBody>
      </p:sp>
    </p:spTree>
    <p:extLst>
      <p:ext uri="{BB962C8B-B14F-4D97-AF65-F5344CB8AC3E}">
        <p14:creationId xmlns:p14="http://schemas.microsoft.com/office/powerpoint/2010/main" val="613650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4963</TotalTime>
  <Words>514</Words>
  <Application>Microsoft Office PowerPoint</Application>
  <PresentationFormat>On-screen Show (4:3)</PresentationFormat>
  <Paragraphs>95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 </vt:lpstr>
      <vt:lpstr>Training Schedule  </vt:lpstr>
      <vt:lpstr>Risk Mitigation Training Agenda </vt:lpstr>
      <vt:lpstr>Risk Mitigation Training Highlights (Video)    </vt:lpstr>
      <vt:lpstr>Risk Mitigation Training Highlights  </vt:lpstr>
      <vt:lpstr>Risk Mitigation Training Highlights  </vt:lpstr>
      <vt:lpstr>Risk Mitigation Training Highlights  </vt:lpstr>
      <vt:lpstr>Risk Mitigation Training Highlights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Cathy McNeal</dc:creator>
  <cp:lastModifiedBy>Wilson, Jeffrey S.</cp:lastModifiedBy>
  <cp:revision>97</cp:revision>
  <cp:lastPrinted>2013-10-03T14:37:16Z</cp:lastPrinted>
  <dcterms:created xsi:type="dcterms:W3CDTF">2012-09-20T14:46:01Z</dcterms:created>
  <dcterms:modified xsi:type="dcterms:W3CDTF">2020-06-01T20:10:31Z</dcterms:modified>
</cp:coreProperties>
</file>