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278" r:id="rId2"/>
    <p:sldId id="280" r:id="rId3"/>
    <p:sldId id="281" r:id="rId4"/>
    <p:sldId id="294" r:id="rId5"/>
    <p:sldId id="274" r:id="rId6"/>
    <p:sldId id="282" r:id="rId7"/>
    <p:sldId id="283" r:id="rId8"/>
    <p:sldId id="290" r:id="rId9"/>
    <p:sldId id="299" r:id="rId10"/>
    <p:sldId id="284" r:id="rId11"/>
    <p:sldId id="285" r:id="rId12"/>
    <p:sldId id="286" r:id="rId13"/>
    <p:sldId id="296" r:id="rId14"/>
    <p:sldId id="297" r:id="rId15"/>
    <p:sldId id="291" r:id="rId16"/>
    <p:sldId id="298" r:id="rId17"/>
    <p:sldId id="293" r:id="rId18"/>
    <p:sldId id="288" r:id="rId19"/>
    <p:sldId id="289" r:id="rId20"/>
    <p:sldId id="259" r:id="rId21"/>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C15A"/>
    <a:srgbClr val="1608D2"/>
    <a:srgbClr val="660033"/>
    <a:srgbClr val="D60093"/>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720"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6799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67990"/>
          </a:xfrm>
          <a:prstGeom prst="rect">
            <a:avLst/>
          </a:prstGeom>
        </p:spPr>
        <p:txBody>
          <a:bodyPr vert="horz" lIns="91440" tIns="45720" rIns="91440" bIns="45720" rtlCol="0"/>
          <a:lstStyle>
            <a:lvl1pPr algn="r">
              <a:defRPr sz="1200"/>
            </a:lvl1pPr>
          </a:lstStyle>
          <a:p>
            <a:fld id="{29D25AF7-9009-4118-A66B-D51A2A671E7C}" type="datetimeFigureOut">
              <a:rPr lang="en-US" smtClean="0"/>
              <a:t>5/29/2020</a:t>
            </a:fld>
            <a:endParaRPr lang="en-US"/>
          </a:p>
        </p:txBody>
      </p:sp>
      <p:sp>
        <p:nvSpPr>
          <p:cNvPr id="4" name="Footer Placeholder 3"/>
          <p:cNvSpPr>
            <a:spLocks noGrp="1"/>
          </p:cNvSpPr>
          <p:nvPr>
            <p:ph type="ftr" sz="quarter" idx="2"/>
          </p:nvPr>
        </p:nvSpPr>
        <p:spPr>
          <a:xfrm>
            <a:off x="0" y="8893443"/>
            <a:ext cx="3067050" cy="4679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893443"/>
            <a:ext cx="3067050" cy="467990"/>
          </a:xfrm>
          <a:prstGeom prst="rect">
            <a:avLst/>
          </a:prstGeom>
        </p:spPr>
        <p:txBody>
          <a:bodyPr vert="horz" lIns="91440" tIns="45720" rIns="91440" bIns="45720" rtlCol="0" anchor="b"/>
          <a:lstStyle>
            <a:lvl1pPr algn="r">
              <a:defRPr sz="1200"/>
            </a:lvl1pPr>
          </a:lstStyle>
          <a:p>
            <a:fld id="{8CCC70E4-5415-416F-A237-CA6DCF0CCE7D}" type="slidenum">
              <a:rPr lang="en-US" smtClean="0"/>
              <a:t>‹#›</a:t>
            </a:fld>
            <a:endParaRPr lang="en-US"/>
          </a:p>
        </p:txBody>
      </p:sp>
    </p:spTree>
    <p:extLst>
      <p:ext uri="{BB962C8B-B14F-4D97-AF65-F5344CB8AC3E}">
        <p14:creationId xmlns:p14="http://schemas.microsoft.com/office/powerpoint/2010/main" val="455536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66733" cy="46815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08706" y="0"/>
            <a:ext cx="3066733" cy="468153"/>
          </a:xfrm>
          <a:prstGeom prst="rect">
            <a:avLst/>
          </a:prstGeom>
        </p:spPr>
        <p:txBody>
          <a:bodyPr vert="horz" lIns="91440" tIns="45720" rIns="91440" bIns="45720" rtlCol="0"/>
          <a:lstStyle>
            <a:lvl1pPr algn="r">
              <a:defRPr sz="1200"/>
            </a:lvl1pPr>
          </a:lstStyle>
          <a:p>
            <a:fld id="{CE3E0821-55D6-46B1-9FCF-112B84024B1A}" type="datetimeFigureOut">
              <a:rPr lang="en-US" smtClean="0"/>
              <a:pPr/>
              <a:t>5/29/2020</a:t>
            </a:fld>
            <a:endParaRPr lang="en-US"/>
          </a:p>
        </p:txBody>
      </p:sp>
      <p:sp>
        <p:nvSpPr>
          <p:cNvPr id="4" name="Slide Image Placeholder 3"/>
          <p:cNvSpPr>
            <a:spLocks noGrp="1" noRot="1" noChangeAspect="1"/>
          </p:cNvSpPr>
          <p:nvPr>
            <p:ph type="sldImg" idx="2"/>
          </p:nvPr>
        </p:nvSpPr>
        <p:spPr>
          <a:xfrm>
            <a:off x="1198563" y="703263"/>
            <a:ext cx="4679950" cy="35099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7708" y="4447462"/>
            <a:ext cx="5661660" cy="42133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93297"/>
            <a:ext cx="3066733" cy="46815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08706" y="8893297"/>
            <a:ext cx="3066733" cy="468153"/>
          </a:xfrm>
          <a:prstGeom prst="rect">
            <a:avLst/>
          </a:prstGeom>
        </p:spPr>
        <p:txBody>
          <a:bodyPr vert="horz" lIns="91440" tIns="45720" rIns="91440" bIns="45720" rtlCol="0" anchor="b"/>
          <a:lstStyle>
            <a:lvl1pPr algn="r">
              <a:defRPr sz="1200"/>
            </a:lvl1pPr>
          </a:lstStyle>
          <a:p>
            <a:fld id="{CF23D243-1DC1-4319-9747-9A8B3E26FDEB}" type="slidenum">
              <a:rPr lang="en-US" smtClean="0"/>
              <a:pPr/>
              <a:t>‹#›</a:t>
            </a:fld>
            <a:endParaRPr lang="en-US"/>
          </a:p>
        </p:txBody>
      </p:sp>
    </p:spTree>
    <p:extLst>
      <p:ext uri="{BB962C8B-B14F-4D97-AF65-F5344CB8AC3E}">
        <p14:creationId xmlns:p14="http://schemas.microsoft.com/office/powerpoint/2010/main" val="1314573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23D243-1DC1-4319-9747-9A8B3E26FDEB}" type="slidenum">
              <a:rPr lang="en-US" smtClean="0"/>
              <a:pPr/>
              <a:t>4</a:t>
            </a:fld>
            <a:endParaRPr lang="en-US"/>
          </a:p>
        </p:txBody>
      </p:sp>
    </p:spTree>
    <p:extLst>
      <p:ext uri="{BB962C8B-B14F-4D97-AF65-F5344CB8AC3E}">
        <p14:creationId xmlns:p14="http://schemas.microsoft.com/office/powerpoint/2010/main" val="1515064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en-US"/>
              <a:t>Click to edit Master title style</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22681C-6504-4A5A-8CB3-0DFE64B2E24B}"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465431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8194B974-FB3B-4C8D-9EE6-EBF5A0B4B7B4}" type="datetime1">
              <a:rPr lang="en-US" smtClean="0"/>
              <a:t>5/29/2020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175655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3DE0B6-B18C-4A2A-A9C7-BBC39514954C}"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421190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D26218-0367-4D32-9EB8-843ADBAF098E}"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0409955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en-US"/>
              <a:t>Click to edit Master title style</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233D026-B539-42C3-BD62-A20A8F57FEA5}"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2855900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078FFB-A63A-454F-A450-923071FD6E66}"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23807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2F00C9C-6336-47E3-86A7-D66F255DC730}"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2854702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182821-5C03-461C-A580-16E01C3BC449}"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2786688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43EA2AD-D5CB-4BCB-88EC-39AF02FC8738}"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29566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en-US"/>
              <a:t>Click to edit Master title style</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A56EF5-F9D2-4565-BEBA-A528F3DE7F49}"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2830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DFB1B5-F4B0-4470-8365-5804FC87663B}" type="datetime1">
              <a:rPr lang="en-US" smtClean="0"/>
              <a:t>5/29/2020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114863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EC5CFA8-24EB-4FC6-A916-CD9883BE2152}" type="datetime1">
              <a:rPr lang="en-US" smtClean="0"/>
              <a:t>5/29/2020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224971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1AEA95-199F-4AA2-9CB2-A632B878D0C8}" type="datetime1">
              <a:rPr lang="en-US" smtClean="0"/>
              <a:t>5/29/2020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069410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EBCA75-DF93-491B-AF2C-E141722EF640}" type="datetime1">
              <a:rPr lang="en-US" smtClean="0"/>
              <a:t>5/29/2020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972080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58450-A76A-41C4-9632-E313986F6FE5}" type="datetime1">
              <a:rPr lang="en-US" smtClean="0"/>
              <a:t>5/29/2020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1958235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10706C6-FB3C-4D34-87E1-9A0449846A8B}" type="datetime1">
              <a:rPr lang="en-US" smtClean="0"/>
              <a:t>5/29/2020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1848035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65F0FE-5066-4FB4-8B8E-7BA171D00165}" type="datetime1">
              <a:rPr lang="en-US" smtClean="0"/>
              <a:t>5/29/2020</a:t>
            </a:fld>
            <a:endParaRPr lang="en-US"/>
          </a:p>
        </p:txBody>
      </p:sp>
      <p:sp>
        <p:nvSpPr>
          <p:cNvPr id="6" name="Footer Placeholder 5"/>
          <p:cNvSpPr>
            <a:spLocks noGrp="1"/>
          </p:cNvSpPr>
          <p:nvPr>
            <p:ph type="ftr" sz="quarter" idx="11"/>
          </p:nvPr>
        </p:nvSpPr>
        <p:spPr>
          <a:xfrm>
            <a:off x="533400" y="6172200"/>
            <a:ext cx="5811724" cy="365125"/>
          </a:xfrm>
        </p:spPr>
        <p:txBody>
          <a:bodyPr/>
          <a:lstStyle/>
          <a:p>
            <a:endParaRPr lang="en-US"/>
          </a:p>
        </p:txBody>
      </p:sp>
      <p:sp>
        <p:nvSpPr>
          <p:cNvPr id="7" name="Slide Number Placeholder 6"/>
          <p:cNvSpPr>
            <a:spLocks noGrp="1"/>
          </p:cNvSpPr>
          <p:nvPr>
            <p:ph type="sldNum" sz="quarter" idx="12"/>
          </p:nvPr>
        </p:nvSpPr>
        <p:spPr/>
        <p:txBody>
          <a:bodyPr/>
          <a:lstStyle/>
          <a:p>
            <a:fld id="{792BC6CD-771F-4578-AEE5-DFEA5229562A}" type="slidenum">
              <a:rPr lang="en-US" smtClean="0"/>
              <a:pPr/>
              <a:t>‹#›</a:t>
            </a:fld>
            <a:endParaRPr lang="en-US"/>
          </a:p>
        </p:txBody>
      </p:sp>
    </p:spTree>
    <p:extLst>
      <p:ext uri="{BB962C8B-B14F-4D97-AF65-F5344CB8AC3E}">
        <p14:creationId xmlns:p14="http://schemas.microsoft.com/office/powerpoint/2010/main" val="3483571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40000"/>
                <a:lumOff val="60000"/>
              </a:schemeClr>
            </a:gs>
            <a:gs pos="100000">
              <a:schemeClr val="bg2">
                <a:shade val="30000"/>
                <a:satMod val="20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EC6D7AD2-51CC-4509-89C7-CAF67C9A4817}" type="datetime1">
              <a:rPr lang="en-US" smtClean="0"/>
              <a:t>5/29/2020</a:t>
            </a:fld>
            <a:endParaRPr lang="en-US"/>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792BC6CD-771F-4578-AEE5-DFEA5229562A}" type="slidenum">
              <a:rPr lang="en-US" smtClean="0"/>
              <a:pPr/>
              <a:t>‹#›</a:t>
            </a:fld>
            <a:endParaRPr lang="en-US"/>
          </a:p>
        </p:txBody>
      </p:sp>
    </p:spTree>
    <p:extLst>
      <p:ext uri="{BB962C8B-B14F-4D97-AF65-F5344CB8AC3E}">
        <p14:creationId xmlns:p14="http://schemas.microsoft.com/office/powerpoint/2010/main" val="31017253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package" Target="../embeddings/Microsoft_Excel_Worksheet.xlsx"/></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62707"/>
            <a:ext cx="8153400" cy="954107"/>
          </a:xfrm>
          <a:prstGeom prst="rect">
            <a:avLst/>
          </a:prstGeom>
          <a:noFill/>
        </p:spPr>
        <p:txBody>
          <a:bodyPr wrap="square" rtlCol="0">
            <a:spAutoFit/>
          </a:bodyPr>
          <a:lstStyle/>
          <a:p>
            <a:pPr algn="ctr"/>
            <a:r>
              <a:rPr lang="en-US" sz="2800" b="1" dirty="0">
                <a:effectLst>
                  <a:outerShdw blurRad="38100" dist="38100" dir="2700000" algn="tl">
                    <a:srgbClr val="000000">
                      <a:alpha val="43137"/>
                    </a:srgbClr>
                  </a:outerShdw>
                </a:effectLst>
                <a:latin typeface="Calibri Light" panose="020F0302020204030204" pitchFamily="34" charset="0"/>
                <a:cs typeface="Arial" pitchFamily="34" charset="0"/>
              </a:rPr>
              <a:t>Risk Mitigation for Summer On Campus Athletics/ Extracurricular Activity</a:t>
            </a:r>
          </a:p>
        </p:txBody>
      </p:sp>
      <p:sp>
        <p:nvSpPr>
          <p:cNvPr id="6" name="TextBox 5"/>
          <p:cNvSpPr txBox="1"/>
          <p:nvPr/>
        </p:nvSpPr>
        <p:spPr>
          <a:xfrm>
            <a:off x="2552700" y="6370887"/>
            <a:ext cx="4038600" cy="677108"/>
          </a:xfrm>
          <a:prstGeom prst="rect">
            <a:avLst/>
          </a:prstGeom>
          <a:noFill/>
        </p:spPr>
        <p:txBody>
          <a:bodyPr wrap="square" rtlCol="0">
            <a:spAutoFit/>
          </a:bodyPr>
          <a:lstStyle/>
          <a:p>
            <a:pPr algn="ctr"/>
            <a:r>
              <a:rPr lang="en-US"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June 1-4, 2020</a:t>
            </a:r>
          </a:p>
          <a:p>
            <a:endParaRPr lang="en-US" sz="2000" b="1" dirty="0">
              <a:effectLst>
                <a:outerShdw blurRad="38100" dist="38100" dir="2700000" algn="tl">
                  <a:srgbClr val="000000">
                    <a:alpha val="43137"/>
                  </a:srgbClr>
                </a:outerShdw>
              </a:effectLst>
              <a:latin typeface="Calibri Light" panose="020F0302020204030204" pitchFamily="34" charset="0"/>
              <a:cs typeface="Arial" pitchFamily="34" charset="0"/>
            </a:endParaRPr>
          </a:p>
        </p:txBody>
      </p:sp>
      <p:sp>
        <p:nvSpPr>
          <p:cNvPr id="7" name="Rectangle 6"/>
          <p:cNvSpPr/>
          <p:nvPr/>
        </p:nvSpPr>
        <p:spPr>
          <a:xfrm>
            <a:off x="2743200" y="838200"/>
            <a:ext cx="3428999" cy="5539978"/>
          </a:xfrm>
          <a:prstGeom prst="rect">
            <a:avLst/>
          </a:prstGeom>
        </p:spPr>
        <p:txBody>
          <a:bodyPr wrap="square">
            <a:spAutoFit/>
          </a:bodyPr>
          <a:lstStyle/>
          <a:p>
            <a:pPr algn="ctr"/>
            <a:endParaRPr lang="en-US" b="1" dirty="0">
              <a:effectLst>
                <a:outerShdw blurRad="38100" dist="38100" dir="2700000" algn="tl">
                  <a:srgbClr val="000000">
                    <a:alpha val="43137"/>
                  </a:srgbClr>
                </a:outerShdw>
              </a:effectLst>
              <a:latin typeface="Calibri Light" panose="020F0302020204030204" pitchFamily="34" charset="0"/>
              <a:cs typeface="Arial" pitchFamily="34" charset="0"/>
            </a:endParaRPr>
          </a:p>
          <a:p>
            <a:pPr algn="ctr"/>
            <a:r>
              <a:rPr lang="en-US" b="1" dirty="0">
                <a:effectLst>
                  <a:outerShdw blurRad="38100" dist="38100" dir="2700000" algn="tl">
                    <a:srgbClr val="000000">
                      <a:alpha val="43137"/>
                    </a:srgbClr>
                  </a:outerShdw>
                </a:effectLst>
                <a:latin typeface="Calibri Light" panose="020F0302020204030204" pitchFamily="34" charset="0"/>
                <a:cs typeface="Arial" pitchFamily="34" charset="0"/>
              </a:rPr>
              <a:t>Mr. Scott Stapler </a:t>
            </a:r>
          </a:p>
          <a:p>
            <a:pPr algn="ctr"/>
            <a:r>
              <a:rPr lang="en-US" b="1" dirty="0">
                <a:effectLst>
                  <a:outerShdw blurRad="38100" dist="38100" dir="2700000" algn="tl">
                    <a:srgbClr val="000000">
                      <a:alpha val="43137"/>
                    </a:srgbClr>
                  </a:outerShdw>
                </a:effectLst>
                <a:latin typeface="Calibri Light" panose="020F0302020204030204" pitchFamily="34" charset="0"/>
                <a:cs typeface="Arial" pitchFamily="34" charset="0"/>
              </a:rPr>
              <a:t>Director of Athletics and Extracurricular Activities </a:t>
            </a:r>
          </a:p>
          <a:p>
            <a:pPr algn="ctr"/>
            <a:endParaRPr lang="en-US" b="1" dirty="0">
              <a:effectLst>
                <a:outerShdw blurRad="38100" dist="38100" dir="2700000" algn="tl">
                  <a:srgbClr val="000000">
                    <a:alpha val="43137"/>
                  </a:srgbClr>
                </a:outerShdw>
              </a:effectLst>
              <a:latin typeface="Calibri Light" panose="020F0302020204030204" pitchFamily="34" charset="0"/>
              <a:cs typeface="Arial" pitchFamily="34" charset="0"/>
            </a:endParaRPr>
          </a:p>
          <a:p>
            <a:pPr algn="ctr"/>
            <a:r>
              <a:rPr lang="en-US" b="1" dirty="0">
                <a:effectLst>
                  <a:outerShdw blurRad="38100" dist="38100" dir="2700000" algn="tl">
                    <a:srgbClr val="000000">
                      <a:alpha val="43137"/>
                    </a:srgbClr>
                  </a:outerShdw>
                </a:effectLst>
                <a:latin typeface="Calibri Light" panose="020F0302020204030204" pitchFamily="34" charset="0"/>
                <a:cs typeface="Arial" pitchFamily="34" charset="0"/>
              </a:rPr>
              <a:t>Ms. Andrea Penn, BSN, RN</a:t>
            </a:r>
          </a:p>
          <a:p>
            <a:pPr algn="ctr"/>
            <a:r>
              <a:rPr lang="en-US" b="1" dirty="0">
                <a:effectLst>
                  <a:outerShdw blurRad="38100" dist="38100" dir="2700000" algn="tl">
                    <a:srgbClr val="000000">
                      <a:alpha val="43137"/>
                    </a:srgbClr>
                  </a:outerShdw>
                </a:effectLst>
                <a:latin typeface="Calibri Light" panose="020F0302020204030204" pitchFamily="34" charset="0"/>
                <a:cs typeface="Arial" pitchFamily="34" charset="0"/>
              </a:rPr>
              <a:t>Health Services Coordinator </a:t>
            </a:r>
          </a:p>
          <a:p>
            <a:pPr algn="ctr"/>
            <a:endParaRPr lang="en-US" b="1" dirty="0">
              <a:effectLst>
                <a:outerShdw blurRad="38100" dist="38100" dir="2700000" algn="tl">
                  <a:srgbClr val="000000">
                    <a:alpha val="43137"/>
                  </a:srgbClr>
                </a:outerShdw>
              </a:effectLst>
              <a:latin typeface="Calibri Light" panose="020F0302020204030204" pitchFamily="34" charset="0"/>
              <a:cs typeface="Arial" pitchFamily="34" charset="0"/>
            </a:endParaRPr>
          </a:p>
          <a:p>
            <a:pPr algn="ctr"/>
            <a:r>
              <a:rPr lang="en-US" b="1" dirty="0">
                <a:effectLst>
                  <a:outerShdw blurRad="38100" dist="38100" dir="2700000" algn="tl">
                    <a:srgbClr val="000000">
                      <a:alpha val="43137"/>
                    </a:srgbClr>
                  </a:outerShdw>
                </a:effectLst>
                <a:latin typeface="Calibri Light" panose="020F0302020204030204" pitchFamily="34" charset="0"/>
                <a:cs typeface="Arial" pitchFamily="34" charset="0"/>
              </a:rPr>
              <a:t>Dr. Jeffrey Wilson </a:t>
            </a:r>
          </a:p>
          <a:p>
            <a:pPr algn="ctr"/>
            <a:r>
              <a:rPr lang="en-US" b="1" dirty="0">
                <a:effectLst>
                  <a:outerShdw blurRad="38100" dist="38100" dir="2700000" algn="tl">
                    <a:srgbClr val="000000">
                      <a:alpha val="43137"/>
                    </a:srgbClr>
                  </a:outerShdw>
                </a:effectLst>
                <a:latin typeface="Calibri Light" panose="020F0302020204030204" pitchFamily="34" charset="0"/>
                <a:cs typeface="Calibri" pitchFamily="34" charset="0"/>
              </a:rPr>
              <a:t>Director of Operations</a:t>
            </a:r>
          </a:p>
          <a:p>
            <a:pPr algn="ctr"/>
            <a:endParaRPr lang="en-US" b="1" dirty="0">
              <a:effectLst>
                <a:outerShdw blurRad="38100" dist="38100" dir="2700000" algn="tl">
                  <a:srgbClr val="000000">
                    <a:alpha val="43137"/>
                  </a:srgbClr>
                </a:outerShdw>
              </a:effectLst>
              <a:latin typeface="Calibri Light" panose="020F0302020204030204" pitchFamily="34" charset="0"/>
              <a:cs typeface="Calibri" pitchFamily="34" charset="0"/>
            </a:endParaRPr>
          </a:p>
          <a:p>
            <a:pPr algn="ctr"/>
            <a:r>
              <a:rPr lang="en-US" b="1" dirty="0">
                <a:effectLst>
                  <a:outerShdw blurRad="38100" dist="38100" dir="2700000" algn="tl">
                    <a:srgbClr val="000000">
                      <a:alpha val="43137"/>
                    </a:srgbClr>
                  </a:outerShdw>
                </a:effectLst>
                <a:latin typeface="Calibri Light" panose="020F0302020204030204" pitchFamily="34" charset="0"/>
                <a:cs typeface="Calibri" pitchFamily="34" charset="0"/>
              </a:rPr>
              <a:t>Mr. Warren Jackson</a:t>
            </a:r>
          </a:p>
          <a:p>
            <a:pPr algn="ctr"/>
            <a:r>
              <a:rPr lang="en-US" b="1" dirty="0">
                <a:effectLst>
                  <a:outerShdw blurRad="38100" dist="38100" dir="2700000" algn="tl">
                    <a:srgbClr val="000000">
                      <a:alpha val="43137"/>
                    </a:srgbClr>
                  </a:outerShdw>
                </a:effectLst>
                <a:latin typeface="Calibri Light" panose="020F0302020204030204" pitchFamily="34" charset="0"/>
                <a:cs typeface="Calibri" pitchFamily="34" charset="0"/>
              </a:rPr>
              <a:t>Facilities Coordinator </a:t>
            </a:r>
          </a:p>
          <a:p>
            <a:pPr algn="ctr"/>
            <a:endParaRPr lang="en-US" sz="2400" b="1" dirty="0">
              <a:effectLst>
                <a:outerShdw blurRad="38100" dist="38100" dir="2700000" algn="tl">
                  <a:srgbClr val="000000">
                    <a:alpha val="43137"/>
                  </a:srgbClr>
                </a:outerShdw>
              </a:effectLst>
              <a:latin typeface="Calibri Light" panose="020F0302020204030204" pitchFamily="34" charset="0"/>
              <a:cs typeface="Calibri" pitchFamily="34" charset="0"/>
            </a:endParaRPr>
          </a:p>
          <a:p>
            <a:pPr algn="ctr"/>
            <a:endParaRPr lang="en-US" sz="2400" b="1" dirty="0">
              <a:effectLst>
                <a:outerShdw blurRad="38100" dist="38100" dir="2700000" algn="tl">
                  <a:srgbClr val="000000">
                    <a:alpha val="43137"/>
                  </a:srgbClr>
                </a:outerShdw>
              </a:effectLst>
              <a:latin typeface="Calibri Light" panose="020F0302020204030204" pitchFamily="34" charset="0"/>
              <a:cs typeface="Calibri" pitchFamily="34" charset="0"/>
            </a:endParaRPr>
          </a:p>
          <a:p>
            <a:pPr algn="ctr"/>
            <a:endParaRPr lang="en-US" sz="2400" b="1" dirty="0">
              <a:effectLst>
                <a:outerShdw blurRad="38100" dist="38100" dir="2700000" algn="tl">
                  <a:srgbClr val="000000">
                    <a:alpha val="43137"/>
                  </a:srgbClr>
                </a:outerShdw>
              </a:effectLst>
              <a:latin typeface="Calibri Light" panose="020F0302020204030204" pitchFamily="34" charset="0"/>
              <a:cs typeface="Calibri" pitchFamily="34" charset="0"/>
            </a:endParaRPr>
          </a:p>
          <a:p>
            <a:pPr algn="ctr"/>
            <a:endParaRPr lang="en-US" sz="2400" b="1" dirty="0">
              <a:effectLst>
                <a:outerShdw blurRad="38100" dist="38100" dir="2700000" algn="tl">
                  <a:srgbClr val="000000">
                    <a:alpha val="43137"/>
                  </a:srgbClr>
                </a:outerShdw>
              </a:effectLst>
              <a:latin typeface="Calibri Light" panose="020F0302020204030204" pitchFamily="34" charset="0"/>
              <a:cs typeface="Calibri" pitchFamily="34" charset="0"/>
            </a:endParaRPr>
          </a:p>
          <a:p>
            <a:pPr algn="ctr"/>
            <a:endParaRPr lang="en-US" sz="2400" b="1" dirty="0">
              <a:effectLst>
                <a:outerShdw blurRad="38100" dist="38100" dir="2700000" algn="tl">
                  <a:srgbClr val="000000">
                    <a:alpha val="43137"/>
                  </a:srgbClr>
                </a:outerShdw>
              </a:effectLst>
              <a:latin typeface="Calibri Light" panose="020F0302020204030204" pitchFamily="34" charset="0"/>
              <a:cs typeface="Calibri" pitchFamily="34" charset="0"/>
            </a:endParaRPr>
          </a:p>
        </p:txBody>
      </p:sp>
      <p:pic>
        <p:nvPicPr>
          <p:cNvPr id="3" name="Picture 2">
            <a:extLst>
              <a:ext uri="{FF2B5EF4-FFF2-40B4-BE49-F238E27FC236}">
                <a16:creationId xmlns:a16="http://schemas.microsoft.com/office/drawing/2014/main" id="{D377D4F9-14B9-4851-8855-9EF0115958E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612820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62038"/>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Temperature assessment </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375909" y="622356"/>
            <a:ext cx="7848600" cy="6370975"/>
          </a:xfrm>
          <a:prstGeom prst="rect">
            <a:avLst/>
          </a:prstGeom>
          <a:noFill/>
        </p:spPr>
        <p:txBody>
          <a:bodyPr wrap="square" rtlCol="0">
            <a:spAutoFit/>
          </a:bodyPr>
          <a:lstStyle/>
          <a:p>
            <a:pPr marL="342900" indent="-342900">
              <a:buFont typeface="Arial" pitchFamily="34" charset="0"/>
              <a:buChar char="•"/>
            </a:pPr>
            <a:r>
              <a:rPr lang="en-US" dirty="0">
                <a:latin typeface="Calibri Light" panose="020F0302020204030204" pitchFamily="34" charset="0"/>
              </a:rPr>
              <a:t>Temperature assessment will be done upon entry for each session</a:t>
            </a:r>
          </a:p>
          <a:p>
            <a:pPr marL="342900" indent="-342900">
              <a:buFont typeface="Arial" pitchFamily="34" charset="0"/>
              <a:buChar char="•"/>
            </a:pPr>
            <a:endParaRPr lang="en-US" dirty="0">
              <a:latin typeface="Calibri Light" panose="020F0302020204030204" pitchFamily="34" charset="0"/>
            </a:endParaRPr>
          </a:p>
          <a:p>
            <a:pPr marL="342900" indent="-342900">
              <a:buFont typeface="Arial" pitchFamily="34" charset="0"/>
              <a:buChar char="•"/>
            </a:pPr>
            <a:r>
              <a:rPr lang="en-US" dirty="0">
                <a:latin typeface="Calibri Light" panose="020F0302020204030204" pitchFamily="34" charset="0"/>
              </a:rPr>
              <a:t>Health Services Coordinator will provide thermometers to each school</a:t>
            </a:r>
          </a:p>
          <a:p>
            <a:pPr marL="342900" indent="-342900">
              <a:buFont typeface="Arial" pitchFamily="34" charset="0"/>
              <a:buChar char="•"/>
            </a:pPr>
            <a:endParaRPr lang="en-US" dirty="0">
              <a:latin typeface="Calibri Light" panose="020F0302020204030204" pitchFamily="34" charset="0"/>
            </a:endParaRPr>
          </a:p>
          <a:p>
            <a:pPr marL="342900" indent="-342900">
              <a:buFont typeface="Arial" pitchFamily="34" charset="0"/>
              <a:buChar char="•"/>
            </a:pPr>
            <a:r>
              <a:rPr lang="en-US" dirty="0">
                <a:latin typeface="Calibri Light" panose="020F0302020204030204" pitchFamily="34" charset="0"/>
              </a:rPr>
              <a:t>Health Services Coordinator will provide training on use of thermometers</a:t>
            </a:r>
          </a:p>
          <a:p>
            <a:pPr marL="342900" indent="-342900">
              <a:buFont typeface="Arial" pitchFamily="34" charset="0"/>
              <a:buChar char="•"/>
            </a:pPr>
            <a:endParaRPr lang="en-US" dirty="0">
              <a:latin typeface="Calibri Light" panose="020F0302020204030204" pitchFamily="34" charset="0"/>
            </a:endParaRPr>
          </a:p>
          <a:p>
            <a:pPr marL="4000500" lvl="8" indent="-342900">
              <a:buFont typeface="Arial" pitchFamily="34" charset="0"/>
              <a:buChar char="•"/>
            </a:pPr>
            <a:r>
              <a:rPr lang="en-US" dirty="0">
                <a:latin typeface="Calibri Light" panose="020F0302020204030204" pitchFamily="34" charset="0"/>
                <a:cs typeface="Calibri Light" panose="020F0302020204030204" pitchFamily="34" charset="0"/>
              </a:rPr>
              <a:t>HCS has acquired </a:t>
            </a:r>
            <a:r>
              <a:rPr lang="en-US" dirty="0" err="1">
                <a:latin typeface="Calibri Light" panose="020F0302020204030204" pitchFamily="34" charset="0"/>
                <a:cs typeface="Calibri Light" panose="020F0302020204030204" pitchFamily="34" charset="0"/>
              </a:rPr>
              <a:t>Estar</a:t>
            </a:r>
            <a:r>
              <a:rPr lang="en-US" dirty="0">
                <a:latin typeface="Calibri Light" panose="020F0302020204030204" pitchFamily="34" charset="0"/>
                <a:cs typeface="Calibri Light" panose="020F0302020204030204" pitchFamily="34" charset="0"/>
              </a:rPr>
              <a:t> non-touch infrared thermometers  </a:t>
            </a:r>
          </a:p>
          <a:p>
            <a:pPr marL="4000500" lvl="8" indent="-342900">
              <a:buFont typeface="Arial" pitchFamily="34" charset="0"/>
              <a:buChar char="•"/>
            </a:pPr>
            <a:endParaRPr lang="en-US" dirty="0">
              <a:latin typeface="Calibri Light" panose="020F0302020204030204" pitchFamily="34" charset="0"/>
              <a:cs typeface="Calibri Light" panose="020F0302020204030204" pitchFamily="34" charset="0"/>
            </a:endParaRPr>
          </a:p>
          <a:p>
            <a:pPr marL="4000500" lvl="8" indent="-342900">
              <a:buFont typeface="Arial" pitchFamily="34" charset="0"/>
              <a:buChar char="•"/>
            </a:pPr>
            <a:r>
              <a:rPr lang="en-US" dirty="0">
                <a:latin typeface="Calibri Light" panose="020F0302020204030204" pitchFamily="34" charset="0"/>
                <a:cs typeface="Calibri Light" panose="020F0302020204030204" pitchFamily="34" charset="0"/>
              </a:rPr>
              <a:t>Takes a  temperature in one second, so it is efficient and easy to use</a:t>
            </a:r>
          </a:p>
          <a:p>
            <a:pPr marL="4000500" lvl="8" indent="-342900">
              <a:buFont typeface="Arial" pitchFamily="34" charset="0"/>
              <a:buChar char="•"/>
            </a:pPr>
            <a:endParaRPr lang="en-US" dirty="0">
              <a:latin typeface="Calibri Light" panose="020F0302020204030204" pitchFamily="34" charset="0"/>
              <a:cs typeface="Calibri Light" panose="020F0302020204030204" pitchFamily="34" charset="0"/>
            </a:endParaRPr>
          </a:p>
          <a:p>
            <a:pPr marL="4000500" lvl="8" indent="-342900">
              <a:buFont typeface="Arial" pitchFamily="34" charset="0"/>
              <a:buChar char="•"/>
            </a:pPr>
            <a:r>
              <a:rPr lang="en-US" dirty="0">
                <a:latin typeface="Calibri Light" panose="020F0302020204030204" pitchFamily="34" charset="0"/>
                <a:cs typeface="Calibri Light" panose="020F0302020204030204" pitchFamily="34" charset="0"/>
              </a:rPr>
              <a:t>Thermometers will be provided to each school</a:t>
            </a:r>
          </a:p>
          <a:p>
            <a:pPr marL="342900" indent="-342900">
              <a:buFont typeface="Arial" pitchFamily="34" charset="0"/>
              <a:buChar char="•"/>
            </a:pPr>
            <a:endParaRPr lang="en-US" dirty="0">
              <a:latin typeface="Calibri Light" panose="020F0302020204030204" pitchFamily="34" charset="0"/>
            </a:endParaRPr>
          </a:p>
          <a:p>
            <a:pPr marL="342900" indent="-342900">
              <a:buFont typeface="Arial" pitchFamily="34" charset="0"/>
              <a:buChar char="•"/>
            </a:pPr>
            <a:endParaRPr lang="en-US" dirty="0">
              <a:latin typeface="Calibri Light" panose="020F0302020204030204" pitchFamily="34" charset="0"/>
            </a:endParaRPr>
          </a:p>
          <a:p>
            <a:pPr marL="2171700" lvl="4"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dirty="0">
                <a:latin typeface="Calibri Light" panose="020F0302020204030204" pitchFamily="34" charset="0"/>
                <a:cs typeface="Calibri Light" panose="020F0302020204030204" pitchFamily="34" charset="0"/>
              </a:rPr>
              <a:t>What to do if a student or staff member reports to practice ill</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1"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pic>
        <p:nvPicPr>
          <p:cNvPr id="2051" name="Picture 3" descr="53029904-0ea5-4d8b-b7ce-e2b098fe5bc0">
            <a:extLst>
              <a:ext uri="{FF2B5EF4-FFF2-40B4-BE49-F238E27FC236}">
                <a16:creationId xmlns:a16="http://schemas.microsoft.com/office/drawing/2014/main" id="{8D35EB39-73A3-48FC-8C3B-FE325DB0C7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2209800"/>
            <a:ext cx="2476500" cy="359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0179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465591"/>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Masking</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5970865"/>
          </a:xfrm>
          <a:prstGeom prst="rect">
            <a:avLst/>
          </a:prstGeom>
          <a:noFill/>
        </p:spPr>
        <p:txBody>
          <a:bodyPr wrap="square" rtlCol="0">
            <a:spAutoFit/>
          </a:bodyPr>
          <a:lstStyle/>
          <a:p>
            <a:pPr marL="285750" lvl="0"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Masking parameters:</a:t>
            </a:r>
          </a:p>
          <a:p>
            <a:pPr marL="285750" lvl="0"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Faculty and staff must have a cloth mask to participate </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Students must have a cloth mask to participate</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Students will be required to bring their own cloth mask</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If students do not have a mask, then they cannot participate and will be sent home</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Masks may only be removed when 6 feet of social distancing is met</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HCS will not provide disposable masks to students who fail to bring a cloth masks</a:t>
            </a:r>
          </a:p>
          <a:p>
            <a:pPr marL="285750"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Students with special health concerns (asthma, severe allergies, etc.) should have their emergency medication and appropriate paperwork with them on first day of activity</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258976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GROUP SIZE</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6247864"/>
          </a:xfrm>
          <a:prstGeom prst="rect">
            <a:avLst/>
          </a:prstGeom>
          <a:noFill/>
        </p:spPr>
        <p:txBody>
          <a:bodyPr wrap="square" rtlCol="0">
            <a:spAutoFit/>
          </a:bodyPr>
          <a:lstStyle/>
          <a:p>
            <a:pPr marL="342900" indent="-342900">
              <a:buFont typeface="Arial" pitchFamily="34" charset="0"/>
              <a:buChar char="•"/>
            </a:pPr>
            <a:r>
              <a:rPr lang="en-US" sz="2000" dirty="0">
                <a:latin typeface="Calibri Light" panose="020F0302020204030204" pitchFamily="34" charset="0"/>
              </a:rPr>
              <a:t>Group size parameters:</a:t>
            </a:r>
          </a:p>
          <a:p>
            <a:pPr marL="342900" indent="-342900">
              <a:buFont typeface="Arial" pitchFamily="34" charset="0"/>
              <a:buChar char="•"/>
            </a:pPr>
            <a:endParaRPr lang="en-US" sz="2000" dirty="0">
              <a:latin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1 adult to 12 students</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Group cannot intermingle</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Groups must remain the same throughout the activity session</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Record keeping must take place at the school level by activity</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Lists  will remain on file (Records will be critical if contact tracing is required)</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Space management to ensure social distancing </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Schools provided with sign package that includes laminated social distance ground signs with heavy duty tape</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Examples on following slides </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38289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GROUP SIZE</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28600" y="612175"/>
            <a:ext cx="7848600" cy="5724644"/>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Space management to ensure social distancing </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r>
              <a:rPr lang="en-US" dirty="0">
                <a:latin typeface="Calibri Light" panose="020F0302020204030204" pitchFamily="34" charset="0"/>
                <a:cs typeface="Calibri Light" panose="020F0302020204030204" pitchFamily="34" charset="0"/>
              </a:rPr>
              <a:t>Example (Left) : Coach Fleetwood has spaced out marks on the sidewalk for late parent pick up if he runs out of space on the bench due to social distancing.  </a:t>
            </a: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543300" lvl="7"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dirty="0">
                <a:latin typeface="Calibri Light" panose="020F0302020204030204" pitchFamily="34" charset="0"/>
                <a:cs typeface="Calibri Light" panose="020F0302020204030204" pitchFamily="34" charset="0"/>
              </a:rPr>
              <a:t>Example (Right):</a:t>
            </a:r>
            <a:r>
              <a:rPr lang="en-US" dirty="0">
                <a:latin typeface="Calibri Light" panose="020F0302020204030204" pitchFamily="34" charset="0"/>
                <a:ea typeface="Times New Roman" panose="02020603050405020304" pitchFamily="18" charset="0"/>
                <a:cs typeface="Calibri Light" panose="020F0302020204030204" pitchFamily="34" charset="0"/>
              </a:rPr>
              <a:t>Weight room social distance, where  </a:t>
            </a:r>
          </a:p>
          <a:p>
            <a:r>
              <a:rPr lang="en-US" dirty="0">
                <a:latin typeface="Calibri Light" panose="020F0302020204030204" pitchFamily="34" charset="0"/>
                <a:ea typeface="Times New Roman" panose="02020603050405020304" pitchFamily="18" charset="0"/>
                <a:cs typeface="Calibri Light" panose="020F0302020204030204" pitchFamily="34" charset="0"/>
              </a:rPr>
              <a:t>      athlete spots from left and right white marks from </a:t>
            </a:r>
          </a:p>
          <a:p>
            <a:r>
              <a:rPr lang="en-US" dirty="0">
                <a:latin typeface="Calibri Light" panose="020F0302020204030204" pitchFamily="34" charset="0"/>
                <a:ea typeface="Times New Roman" panose="02020603050405020304" pitchFamily="18" charset="0"/>
                <a:cs typeface="Calibri Light" panose="020F0302020204030204" pitchFamily="34" charset="0"/>
              </a:rPr>
              <a:t>      the sides of the bench and next bench group is </a:t>
            </a:r>
          </a:p>
          <a:p>
            <a:r>
              <a:rPr lang="en-US" dirty="0">
                <a:latin typeface="Calibri Light" panose="020F0302020204030204" pitchFamily="34" charset="0"/>
                <a:ea typeface="Times New Roman" panose="02020603050405020304" pitchFamily="18" charset="0"/>
                <a:cs typeface="Calibri Light" panose="020F0302020204030204" pitchFamily="34" charset="0"/>
              </a:rPr>
              <a:t>      diagonal instead of side by side.</a:t>
            </a:r>
            <a:endParaRPr lang="en-US" dirty="0">
              <a:latin typeface="Calibri Light" panose="020F0302020204030204" pitchFamily="34" charset="0"/>
              <a:ea typeface="Calibri" panose="020F0502020204030204" pitchFamily="34" charset="0"/>
              <a:cs typeface="Calibri Light" panose="020F0302020204030204" pitchFamily="34" charset="0"/>
            </a:endParaRPr>
          </a:p>
          <a:p>
            <a:pPr marL="1714500" lvl="3"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2628900" lvl="5" indent="-34290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pic>
        <p:nvPicPr>
          <p:cNvPr id="3074" name="EDAFDFDC-F504-4E56-AD54-D94784270719">
            <a:extLst>
              <a:ext uri="{FF2B5EF4-FFF2-40B4-BE49-F238E27FC236}">
                <a16:creationId xmlns:a16="http://schemas.microsoft.com/office/drawing/2014/main" id="{EDF6AE24-D2EF-428A-BDCC-B6B78325A0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381000" y="1546621"/>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247FB018-83A1-4D8C-AB2A-9952CE8204DD">
            <a:extLst>
              <a:ext uri="{FF2B5EF4-FFF2-40B4-BE49-F238E27FC236}">
                <a16:creationId xmlns:a16="http://schemas.microsoft.com/office/drawing/2014/main" id="{8A47E8A3-FDC6-450A-865E-FE3684BE2F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5105400" y="4090987"/>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017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GROUP SIZE</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1877437"/>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Space management to ensure social distancing </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r>
              <a:rPr lang="en-US" dirty="0">
                <a:latin typeface="Calibri Light" panose="020F0302020204030204" pitchFamily="34" charset="0"/>
                <a:cs typeface="Calibri Light" panose="020F0302020204030204" pitchFamily="34" charset="0"/>
              </a:rPr>
              <a:t>Example of social distance on bench: Athletes wait outside sitting 6ft or more apart on the white paint marker on the bench.</a:t>
            </a:r>
          </a:p>
          <a:p>
            <a:pPr marL="1257300" lvl="2"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pic>
        <p:nvPicPr>
          <p:cNvPr id="4098" name="B09BDCF0-5250-4374-861A-FA2A766F7333">
            <a:extLst>
              <a:ext uri="{FF2B5EF4-FFF2-40B4-BE49-F238E27FC236}">
                <a16:creationId xmlns:a16="http://schemas.microsoft.com/office/drawing/2014/main" id="{40005F89-A1B7-4713-9FD4-9E4760FB11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895600" y="541438"/>
            <a:ext cx="3352799" cy="632460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7FF19735-5F0F-4880-BF93-47F14D09427B}"/>
              </a:ext>
            </a:extLst>
          </p:cNvPr>
          <p:cNvSpPr/>
          <p:nvPr/>
        </p:nvSpPr>
        <p:spPr>
          <a:xfrm>
            <a:off x="1828800" y="3200400"/>
            <a:ext cx="914400" cy="91440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C4D4FC7-E85D-488A-976B-DC50F2E3D22F}"/>
              </a:ext>
            </a:extLst>
          </p:cNvPr>
          <p:cNvSpPr/>
          <p:nvPr/>
        </p:nvSpPr>
        <p:spPr>
          <a:xfrm>
            <a:off x="4571999" y="3081518"/>
            <a:ext cx="914400" cy="914400"/>
          </a:xfrm>
          <a:prstGeom prst="ellipse">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7EC5661B-8523-4DB0-831E-1AF9BCEFE9DA}"/>
              </a:ext>
            </a:extLst>
          </p:cNvPr>
          <p:cNvCxnSpPr>
            <a:cxnSpLocks/>
          </p:cNvCxnSpPr>
          <p:nvPr/>
        </p:nvCxnSpPr>
        <p:spPr>
          <a:xfrm flipV="1">
            <a:off x="2830936" y="3199701"/>
            <a:ext cx="1619248" cy="195082"/>
          </a:xfrm>
          <a:prstGeom prst="straightConnector1">
            <a:avLst/>
          </a:prstGeom>
          <a:ln w="76200">
            <a:solidFill>
              <a:srgbClr val="FFFF00">
                <a:alpha val="60000"/>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640E83D-02CA-4F34-A32C-99BC4D502BBC}"/>
              </a:ext>
            </a:extLst>
          </p:cNvPr>
          <p:cNvSpPr/>
          <p:nvPr/>
        </p:nvSpPr>
        <p:spPr>
          <a:xfrm>
            <a:off x="2703439" y="2819400"/>
            <a:ext cx="1693440" cy="2621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 FEET</a:t>
            </a:r>
          </a:p>
        </p:txBody>
      </p:sp>
    </p:spTree>
    <p:extLst>
      <p:ext uri="{BB962C8B-B14F-4D97-AF65-F5344CB8AC3E}">
        <p14:creationId xmlns:p14="http://schemas.microsoft.com/office/powerpoint/2010/main" val="3458551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Sanitation protocols</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411516"/>
            <a:ext cx="7848600" cy="6709529"/>
          </a:xfrm>
          <a:prstGeom prst="rect">
            <a:avLst/>
          </a:prstGeom>
          <a:noFill/>
        </p:spPr>
        <p:txBody>
          <a:bodyPr wrap="square" rtlCol="0">
            <a:spAutoFit/>
          </a:bodyPr>
          <a:lstStyle/>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Sanitation protocols for custodial staff</a:t>
            </a:r>
          </a:p>
          <a:p>
            <a:pPr marL="800100" lvl="1" indent="-34290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Before June 8, disinfecting (victory sprayer) and general cleaning of all athletic facilities and other areas used for summer activity</a:t>
            </a:r>
          </a:p>
          <a:p>
            <a:pPr marL="800100" lvl="1" indent="-34290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Daily cleaning of facility every day it is used</a:t>
            </a:r>
          </a:p>
          <a:p>
            <a:pPr marL="800100" lvl="1" indent="-34290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Replenish chemicals and expendable cleaning supplies(paper towels, etc.)</a:t>
            </a:r>
          </a:p>
          <a:p>
            <a:pPr marL="800100" lvl="1" indent="-34290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Ensure Facilities Coordinator knows what areas in the school are being used, and when (Warren.Jackson@hsv-k12.org)</a:t>
            </a: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Sanitation protocols for school activity staff</a:t>
            </a:r>
          </a:p>
          <a:p>
            <a:pPr marL="742950" lvl="1" indent="-28575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Staff is responsible for intermittent sanitation of activity areas between custodial cleanings</a:t>
            </a:r>
          </a:p>
          <a:p>
            <a:pPr marL="742950" lvl="1" indent="-28575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Staff will ensure equipment is wiped down after each use </a:t>
            </a:r>
          </a:p>
          <a:p>
            <a:pPr marL="742950" lvl="1" indent="-28575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Minimize student contact with cleaning equipment (Example: Staff sprays, student wipes)</a:t>
            </a:r>
          </a:p>
          <a:p>
            <a:pPr marL="742950" lvl="1" indent="-28575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Equipment provision </a:t>
            </a:r>
          </a:p>
          <a:p>
            <a:pPr marL="742950" lvl="1" indent="-285750">
              <a:buFont typeface="Arial" panose="020B0604020202020204"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Waste disposal </a:t>
            </a: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Sanitation protocols for students</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Maintain individual equipment in clean and serviceable condition</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Attend training before beginning activity (conducted at first session)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Water provision </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Each student is responsible for bringing their own water bottle or container </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Water containers can be refilled by a staff member at a water fountain or other water source  as long as only the staff member is safely handling the water outlet (is wearing mask and rubber gloves) and cleaning the outlet between student water container fillings </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No individual water bottle should touch the water dispensing outlet </a:t>
            </a: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Ice provision: Individuals cannot fill up individual water containers with ice from ice machines, but staff can use ice machines to provide ice for coolers as long as the staff member is wearing a mask and rubber gloves and also ensures that the scoop is clean</a:t>
            </a:r>
          </a:p>
          <a:p>
            <a:pPr marL="342900" indent="-342900">
              <a:buFont typeface="Arial" pitchFamily="34" charset="0"/>
              <a:buChar char="•"/>
            </a:pPr>
            <a:endParaRPr lang="en-US" dirty="0">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934050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Water PROVISION EXAMPLE </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5755422"/>
          </a:xfrm>
          <a:prstGeom prst="rect">
            <a:avLst/>
          </a:prstGeom>
          <a:noFill/>
        </p:spPr>
        <p:txBody>
          <a:bodyPr wrap="square" rtlCol="0">
            <a:spAutoFit/>
          </a:bodyPr>
          <a:lstStyle/>
          <a:p>
            <a:pPr marL="800100" lvl="1" indent="-342900">
              <a:buFont typeface="Arial" panose="020B0604020202020204" pitchFamily="34" charset="0"/>
              <a:buChar char="•"/>
            </a:pPr>
            <a:r>
              <a:rPr lang="en-US" sz="2000" dirty="0">
                <a:latin typeface="Calibri Light" panose="020F0302020204030204" pitchFamily="34" charset="0"/>
                <a:cs typeface="Calibri Light" panose="020F0302020204030204" pitchFamily="34" charset="0"/>
              </a:rPr>
              <a:t>Safe water provision to students:</a:t>
            </a:r>
          </a:p>
          <a:p>
            <a:pPr marL="800100" lvl="1"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Example (Right): This mobile water tank will be operated by one coach refilled athletes water bottles</a:t>
            </a: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2628900" lvl="5" indent="-342900">
              <a:buFont typeface="Arial" panose="020B0604020202020204" pitchFamily="34" charset="0"/>
              <a:buChar char="•"/>
            </a:pPr>
            <a:r>
              <a:rPr lang="en-US" sz="1600" dirty="0">
                <a:latin typeface="Calibri Light" panose="020F0302020204030204" pitchFamily="34" charset="0"/>
                <a:cs typeface="Calibri Light" panose="020F0302020204030204" pitchFamily="34" charset="0"/>
              </a:rPr>
              <a:t>Example (Left): Type of product that can be used to wipe down water outlet between refills by one coach only</a:t>
            </a:r>
          </a:p>
          <a:p>
            <a:pPr marL="1257300" lvl="2" indent="-342900">
              <a:buFont typeface="Arial" panose="020B0604020202020204" pitchFamily="34" charset="0"/>
              <a:buChar char="•"/>
            </a:pPr>
            <a:endParaRPr lang="en-US" sz="1600" dirty="0">
              <a:latin typeface="Calibri Light" panose="020F0302020204030204" pitchFamily="34" charset="0"/>
              <a:cs typeface="Calibri Light" panose="020F0302020204030204" pitchFamily="34" charset="0"/>
            </a:endParaRPr>
          </a:p>
          <a:p>
            <a:pPr marL="1257300" lvl="2" indent="-3429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pic>
        <p:nvPicPr>
          <p:cNvPr id="5122" name="A6AD0A2A-7204-4163-BBBB-C1C793F894B5">
            <a:extLst>
              <a:ext uri="{FF2B5EF4-FFF2-40B4-BE49-F238E27FC236}">
                <a16:creationId xmlns:a16="http://schemas.microsoft.com/office/drawing/2014/main" id="{8311E182-01A9-4BF1-8B49-BB12E3167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5257800" y="1913484"/>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D132C0AA-AFCB-481E-BF03-14A1DBA61B9F">
            <a:extLst>
              <a:ext uri="{FF2B5EF4-FFF2-40B4-BE49-F238E27FC236}">
                <a16:creationId xmlns:a16="http://schemas.microsoft.com/office/drawing/2014/main" id="{E375F27F-815B-4CB3-917C-48CB732364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188051" y="3886200"/>
            <a:ext cx="3048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5696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74002"/>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Sanitation protocols</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6863417"/>
          </a:xfrm>
          <a:prstGeom prst="rect">
            <a:avLst/>
          </a:prstGeom>
          <a:noFill/>
        </p:spPr>
        <p:txBody>
          <a:bodyPr wrap="square" rtlCol="0">
            <a:spAutoFit/>
          </a:bodyPr>
          <a:lstStyle/>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At first session, students will be trained topics including, but not limited to:</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Wearing a mask</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Cleaning their own equipment</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Handwashing</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Staying home if ill</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Signs and symptoms of COVID-19</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Responsibility for their health (inhalers, etc.), proper handling of their emergency medications with paperwork</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Proper registration in Dragonfly system</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 training day and time will be recorded by staff</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501147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533400"/>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Communication for families  </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2554545"/>
          </a:xfrm>
          <a:prstGeom prst="rect">
            <a:avLst/>
          </a:prstGeom>
          <a:noFill/>
        </p:spPr>
        <p:txBody>
          <a:bodyPr wrap="square" rtlCol="0">
            <a:spAutoFit/>
          </a:bodyPr>
          <a:lstStyle/>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Communication for families  </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Families will receive detailed instructions from activity supervisors (coaches, etc.) </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Forms will be provided on first day of practice </a:t>
            </a:r>
            <a:r>
              <a:rPr lang="en-US" sz="200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or activity</a:t>
            </a: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5943733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316587"/>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QUESTIONS AND DISCUSSION  </a:t>
            </a: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483483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25" y="148559"/>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TRAINING AGENDA  </a:t>
            </a: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17567" y="624543"/>
            <a:ext cx="7848600" cy="5909310"/>
          </a:xfrm>
          <a:prstGeom prst="rect">
            <a:avLst/>
          </a:prstGeom>
          <a:noFill/>
        </p:spPr>
        <p:txBody>
          <a:bodyPr wrap="square" rtlCol="0">
            <a:spAutoFit/>
          </a:bodyPr>
          <a:lstStyle/>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Introduction (Scott Stapler) </a:t>
            </a: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State guidance framework (Scott Stapler) </a:t>
            </a: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HCS planning timeline (Jeff Wilson)</a:t>
            </a: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Process </a:t>
            </a:r>
          </a:p>
          <a:p>
            <a:pPr marL="342900"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Ingress and egress from campuses (Scott Stapler)</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Checklists for in-check and out-check (Andrea Penn)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Signs and symptoms of COVID-19 (Andrea Penn)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Temperature assessment  (Andrea Penn)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1257300" lvl="2"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Issue thermometers (hand receipt)</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Masking (Andrea Penn)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Group size (Scott Stapler)</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Sanitation protocols  (Warren Jackson)</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Communication for families (Scott Stapler)</a:t>
            </a:r>
          </a:p>
          <a:p>
            <a:pPr marL="800100" lvl="1" indent="-342900">
              <a:buFont typeface="Arial" pitchFamily="34" charset="0"/>
              <a:buChar char="•"/>
            </a:pPr>
            <a:endParaRPr lang="en-US" sz="1400" dirty="0">
              <a:effectLst>
                <a:outerShdw blurRad="38100" dist="38100" dir="2700000" algn="tl">
                  <a:srgbClr val="000000">
                    <a:alpha val="43137"/>
                  </a:srgbClr>
                </a:outerShdw>
              </a:effectLst>
              <a:latin typeface="Calibri Light" panose="020F0302020204030204" pitchFamily="34" charset="0"/>
            </a:endParaRPr>
          </a:p>
          <a:p>
            <a:pPr marL="800100" lvl="1" indent="-342900">
              <a:buFont typeface="Arial" pitchFamily="34" charset="0"/>
              <a:buChar char="•"/>
            </a:pPr>
            <a:r>
              <a:rPr lang="en-US" sz="1400" dirty="0">
                <a:effectLst>
                  <a:outerShdw blurRad="38100" dist="38100" dir="2700000" algn="tl">
                    <a:srgbClr val="000000">
                      <a:alpha val="43137"/>
                    </a:srgbClr>
                  </a:outerShdw>
                </a:effectLst>
                <a:latin typeface="Calibri Light" panose="020F0302020204030204" pitchFamily="34" charset="0"/>
              </a:rPr>
              <a:t>Questions and discussion </a:t>
            </a: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637338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ACE6D0-1B19-42D9-8E94-DB1878FAD9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878" y="228600"/>
            <a:ext cx="5750244" cy="5953658"/>
          </a:xfrm>
          <a:prstGeom prst="rect">
            <a:avLst/>
          </a:prstGeom>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942" y="93335"/>
            <a:ext cx="8229600" cy="525009"/>
          </a:xfrm>
        </p:spPr>
        <p:txBody>
          <a:bodyPr>
            <a:noAutofit/>
          </a:bodyPr>
          <a:lstStyle/>
          <a:p>
            <a:br>
              <a:rPr lang="en-US" sz="2800" dirty="0">
                <a:effectLst>
                  <a:outerShdw blurRad="38100" dist="38100" dir="2700000" algn="tl">
                    <a:srgbClr val="000000">
                      <a:alpha val="43137"/>
                    </a:srgbClr>
                  </a:outerShdw>
                </a:effectLst>
              </a:rPr>
            </a:br>
            <a:r>
              <a:rPr lang="en-US" sz="28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STATE GUIDANCE FRAMEWORK    </a:t>
            </a:r>
            <a:endParaRPr lang="en-US" sz="18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152400" y="769353"/>
            <a:ext cx="7848600" cy="5940088"/>
          </a:xfrm>
          <a:prstGeom prst="rect">
            <a:avLst/>
          </a:prstGeom>
          <a:noFill/>
        </p:spPr>
        <p:txBody>
          <a:bodyPr wrap="square" rtlCol="0">
            <a:spAutoFit/>
          </a:bodyPr>
          <a:lstStyle/>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The State Health Officer Safer at Home Order Amendment of May 21, and the concurrently issued Alabama High School Athletic Association guidance permits initiation of on-campus athletics and extracurricular activity practices and meetings as early as June 1</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State Superintendent of Education, Dr. Eric Mackey, has given LEAs the authority to conduct risk assessments and select initiation dates that allow development and implementation of risk mitigation practices and processes</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HCS will permit initiation of on-campus athletics and extracurricular activity practices and meetings beginning June 8, in order to enable HCS staff to develop and implement the best possible risk mitigation effort before we welcome our students, staff, and faculty back to our campuses</a:t>
            </a:r>
          </a:p>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Procedures apply to all athletic teams and extracurricular teams, clubs, and other organizations</a:t>
            </a:r>
            <a:br>
              <a:rPr lang="en-US" sz="2000" dirty="0">
                <a:latin typeface="Calibri Light" panose="020F0302020204030204" pitchFamily="34" charset="0"/>
                <a:cs typeface="Calibri Light" panose="020F0302020204030204" pitchFamily="34" charset="0"/>
              </a:rPr>
            </a:b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300705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377D4F9-14B9-4851-8855-9EF0115958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
        <p:nvSpPr>
          <p:cNvPr id="2" name="TextBox 1"/>
          <p:cNvSpPr txBox="1"/>
          <p:nvPr/>
        </p:nvSpPr>
        <p:spPr>
          <a:xfrm>
            <a:off x="685800" y="382012"/>
            <a:ext cx="6483570" cy="3046988"/>
          </a:xfrm>
          <a:prstGeom prst="rect">
            <a:avLst/>
          </a:prstGeom>
          <a:noFill/>
        </p:spPr>
        <p:txBody>
          <a:bodyPr wrap="none" rtlCol="0">
            <a:spAutoFit/>
          </a:bodyPr>
          <a:lstStyle/>
          <a:p>
            <a:r>
              <a:rPr lang="en-US" sz="28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STATE GUIDANCE FRAMEWORK </a:t>
            </a:r>
          </a:p>
          <a:p>
            <a:pPr marL="457200"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The State Health Officer Safer at Home Amendment of May 21:</a:t>
            </a:r>
          </a:p>
          <a:p>
            <a:pPr marL="914400" lvl="1"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Summer activities on P-12 campuses may begin June 1</a:t>
            </a:r>
          </a:p>
          <a:p>
            <a:pPr marL="1371600" lvl="2"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Local School District’s decision on start date</a:t>
            </a:r>
          </a:p>
          <a:p>
            <a:pPr marL="1371600" lvl="2" indent="-45720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914400" lvl="1"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Public Health Guidelines MUST be in place in these areas:</a:t>
            </a:r>
          </a:p>
          <a:p>
            <a:pPr marL="1371600" lvl="2"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Group size / Physical Standards</a:t>
            </a:r>
          </a:p>
          <a:p>
            <a:pPr marL="1371600" lvl="2"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System Monitoring</a:t>
            </a:r>
          </a:p>
          <a:p>
            <a:pPr marL="1371600" lvl="2" indent="-4572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Environmental Cleaning / Personal hygiene</a:t>
            </a:r>
          </a:p>
          <a:p>
            <a:pPr marL="457200" indent="-457200">
              <a:buFont typeface="Arial" panose="020B0604020202020204" pitchFamily="34" charset="0"/>
              <a:buChar char="•"/>
            </a:pPr>
            <a:endParaRPr lang="en-US" sz="2000" dirty="0">
              <a:latin typeface="Calibri Light" panose="020F0302020204030204" pitchFamily="34" charset="0"/>
              <a:cs typeface="Calibri Light" panose="020F0302020204030204" pitchFamily="34" charset="0"/>
            </a:endParaRPr>
          </a:p>
        </p:txBody>
      </p:sp>
      <p:sp>
        <p:nvSpPr>
          <p:cNvPr id="8" name="TextBox 7"/>
          <p:cNvSpPr txBox="1"/>
          <p:nvPr/>
        </p:nvSpPr>
        <p:spPr>
          <a:xfrm>
            <a:off x="762000" y="3361166"/>
            <a:ext cx="7772400" cy="3447098"/>
          </a:xfrm>
          <a:prstGeom prst="rect">
            <a:avLst/>
          </a:prstGeom>
          <a:noFill/>
        </p:spPr>
        <p:txBody>
          <a:bodyPr wrap="square" rtlCol="0">
            <a:spAutoFit/>
          </a:bodyPr>
          <a:lstStyle/>
          <a:p>
            <a:pPr marL="342900" indent="-34290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Alabama High School Athletic Association  Guidance </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Athletes must have Physical, Concussion, and Consent forms on file</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Participants screened prior to every training session</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36 </a:t>
            </a:r>
            <a:r>
              <a:rPr lang="en-US" dirty="0" err="1">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sq</a:t>
            </a: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/feet per participant – Adult to student ratio of 1:12</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Physical distancing (6’) when possible.  Facial coverings inside 6’</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Non-essential personnel prohibited</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All equipment should be cleaned after each group activity</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Athletes placed in static groups – no interchanging</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No summer competition</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No congregating before/after training sessions</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Keep different sports separated</a:t>
            </a:r>
          </a:p>
          <a:p>
            <a:pPr marL="742950" lvl="1" indent="-28575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25" y="2901"/>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HCS PLANNING TIMELINE: May 26 – June 8</a:t>
            </a:r>
          </a:p>
        </p:txBody>
      </p:sp>
      <p:sp>
        <p:nvSpPr>
          <p:cNvPr id="7" name="TextBox 6"/>
          <p:cNvSpPr txBox="1"/>
          <p:nvPr/>
        </p:nvSpPr>
        <p:spPr>
          <a:xfrm>
            <a:off x="217567" y="624543"/>
            <a:ext cx="7848600" cy="5632311"/>
          </a:xfrm>
          <a:prstGeom prst="rect">
            <a:avLst/>
          </a:prstGeom>
          <a:noFill/>
        </p:spPr>
        <p:txBody>
          <a:bodyPr wrap="square" rtlCol="0">
            <a:spAutoFit/>
          </a:bodyPr>
          <a:lstStyle/>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HCS Athletics and Extracurricular Risk Mitigation Team:</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Dr. Clarence Sutton: Chief Academic Officer </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Mr. Scott Stapler: Director of Athletics and Extracurricular Activities </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Ms. Andrea Penn, BSN, RN: Health Services Coordinator</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Dr. Jeff Wilson: Director of Operations </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Mr. Warren Jackson: Facilities Coordinator </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HCS coaches and extracurricular activity advisors will be consulted by the team in development of processes and training materials</a:t>
            </a:r>
          </a:p>
          <a:p>
            <a:pPr marL="800100" lvl="1"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342900"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Timeline:</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Friday May 22: Initial guidance meeting with Superintendent </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Tuesday May 26: First development meeting to identify and assign responsibilities</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Thursday May 28: Plan presented to BOE</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Monday-Thursday, June 1-4: Training at Lee HS (9-11 a.m.)</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Thursday June 4:  Present BOE update on training and readiness</a:t>
            </a:r>
          </a:p>
          <a:p>
            <a:pPr marL="800100" lvl="1" indent="-342900">
              <a:buFont typeface="Arial"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rPr>
              <a:t>Monday June 8: Athletics and Extracurricular practices and meetings begin on HCS campuses</a:t>
            </a: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198900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67" y="465591"/>
            <a:ext cx="8229600" cy="525009"/>
          </a:xfrm>
        </p:spPr>
        <p:txBody>
          <a:bodyPr>
            <a:noAutofit/>
          </a:bodyPr>
          <a:lstStyle/>
          <a:p>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Ingress and egress from campuses</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202734" y="914400"/>
            <a:ext cx="7848600" cy="5324535"/>
          </a:xfrm>
          <a:prstGeom prst="rect">
            <a:avLst/>
          </a:prstGeom>
          <a:noFill/>
        </p:spPr>
        <p:txBody>
          <a:bodyPr wrap="square" rtlCol="0">
            <a:spAutoFit/>
          </a:bodyPr>
          <a:lstStyle/>
          <a:p>
            <a:pPr marL="342900" indent="-342900">
              <a:buFont typeface="Arial" panose="020B0604020202020204"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Leadership responsibility: At least one administrator is required to be on campus when athletic and extracurricular activities are taking place during the summer</a:t>
            </a:r>
          </a:p>
          <a:p>
            <a:pPr marL="342900" indent="-342900">
              <a:buFont typeface="Arial" panose="020B0604020202020204"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342900" indent="-342900">
              <a:buFont typeface="Arial" panose="020B0604020202020204" pitchFamily="34" charset="0"/>
              <a:buChar char="•"/>
            </a:pPr>
            <a:r>
              <a:rPr lang="en-US" sz="2000" u="sng"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Schedules: School principals will submit athletic and extracurricular activity schedules no later than Thursday June 4  to Scott Stapler, who will share with Dr. Sutton for review and approval</a:t>
            </a:r>
          </a:p>
          <a:p>
            <a:pPr marL="285750" indent="-285750">
              <a:buFont typeface="Arial" panose="020B0604020202020204"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Students will be instructed by staff to a drop off point or parking lot nearest to facility where activity is taking place (field house, band room, etc.)</a:t>
            </a:r>
          </a:p>
          <a:p>
            <a:pPr marL="285750" indent="-285750">
              <a:buFont typeface="Arial" panose="020B0604020202020204"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Person dropping off or picking up students stays in car</a:t>
            </a:r>
          </a:p>
          <a:p>
            <a:pPr marL="285750" indent="-285750">
              <a:buFont typeface="Arial" panose="020B0604020202020204"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Students will not be permitted to congregate in parking areas</a:t>
            </a:r>
          </a:p>
          <a:p>
            <a:pPr marL="285750" indent="-285750">
              <a:buFont typeface="Arial" panose="020B0604020202020204"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US" sz="20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Staff supervision will be present in lot at ingress and egress from activity</a:t>
            </a: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4156850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525009"/>
          </a:xfrm>
        </p:spPr>
        <p:txBody>
          <a:bodyPr>
            <a:noAutofit/>
          </a:bodyPr>
          <a:lstStyle/>
          <a:p>
            <a:pPr marL="342900" indent="-342900">
              <a:buFont typeface="Arial" pitchFamily="34" charset="0"/>
              <a:buChar char="•"/>
            </a:pPr>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Checklists for in-check and out-check</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158692" y="762000"/>
            <a:ext cx="7848600" cy="4278094"/>
          </a:xfrm>
          <a:prstGeom prst="rect">
            <a:avLst/>
          </a:prstGeom>
          <a:noFill/>
        </p:spPr>
        <p:txBody>
          <a:bodyPr wrap="square" rtlCol="0">
            <a:spAutoFit/>
          </a:bodyPr>
          <a:lstStyle/>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285750"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Sign-In Sheet (including, but not limited to):</a:t>
            </a: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School</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Sport or activity </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Coach, teacher, or staff sponsor </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List of students</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Temperature (thermometers will be provided)</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Time In </a:t>
            </a:r>
          </a:p>
          <a:p>
            <a:pPr marL="742950" lvl="1" indent="-285750">
              <a:buFont typeface="Arial" panose="020B0604020202020204" pitchFamily="34" charset="0"/>
              <a:buChar char="•"/>
            </a:pPr>
            <a:endPar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US"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Time Out</a:t>
            </a: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909197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525009"/>
          </a:xfrm>
        </p:spPr>
        <p:txBody>
          <a:bodyPr>
            <a:noAutofit/>
          </a:bodyPr>
          <a:lstStyle/>
          <a:p>
            <a:pPr marL="342900" indent="-342900">
              <a:buFont typeface="Arial" pitchFamily="34" charset="0"/>
              <a:buChar char="•"/>
            </a:pPr>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a:t>
            </a:r>
            <a:r>
              <a:rPr lang="en-US" sz="2400" b="1" dirty="0">
                <a:effectLst>
                  <a:outerShdw blurRad="38100" dist="38100" dir="2700000" algn="tl">
                    <a:srgbClr val="000000">
                      <a:alpha val="43137"/>
                    </a:srgbClr>
                  </a:outerShdw>
                </a:effectLst>
                <a:latin typeface="Calibri Light" panose="020F0302020204030204" pitchFamily="34" charset="0"/>
              </a:rPr>
              <a:t>Checklists for in-check and out-check (Draft Sample CHECKLIST)</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b="1"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158692" y="762000"/>
            <a:ext cx="7848600" cy="677108"/>
          </a:xfrm>
          <a:prstGeom prst="rect">
            <a:avLst/>
          </a:prstGeom>
          <a:noFill/>
        </p:spPr>
        <p:txBody>
          <a:bodyPr wrap="square" rtlCol="0">
            <a:spAutoFit/>
          </a:bodyPr>
          <a:lstStyle/>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285750" indent="-28575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graphicFrame>
        <p:nvGraphicFramePr>
          <p:cNvPr id="4" name="Object 3">
            <a:extLst>
              <a:ext uri="{FF2B5EF4-FFF2-40B4-BE49-F238E27FC236}">
                <a16:creationId xmlns:a16="http://schemas.microsoft.com/office/drawing/2014/main" id="{BA38C1EB-3DBE-4E6D-B39A-3B4C81DCA7F3}"/>
              </a:ext>
            </a:extLst>
          </p:cNvPr>
          <p:cNvGraphicFramePr>
            <a:graphicFrameLocks noChangeAspect="1"/>
          </p:cNvGraphicFramePr>
          <p:nvPr>
            <p:extLst>
              <p:ext uri="{D42A27DB-BD31-4B8C-83A1-F6EECF244321}">
                <p14:modId xmlns:p14="http://schemas.microsoft.com/office/powerpoint/2010/main" val="293505312"/>
              </p:ext>
            </p:extLst>
          </p:nvPr>
        </p:nvGraphicFramePr>
        <p:xfrm>
          <a:off x="228600" y="914399"/>
          <a:ext cx="7461308" cy="5895631"/>
        </p:xfrm>
        <a:graphic>
          <a:graphicData uri="http://schemas.openxmlformats.org/presentationml/2006/ole">
            <mc:AlternateContent xmlns:mc="http://schemas.openxmlformats.org/markup-compatibility/2006">
              <mc:Choice xmlns:v="urn:schemas-microsoft-com:vml" Requires="v">
                <p:oleObj spid="_x0000_s1120" name="Worksheet" r:id="rId4" imgW="9096624" imgH="6905752" progId="Excel.Sheet.12">
                  <p:embed/>
                </p:oleObj>
              </mc:Choice>
              <mc:Fallback>
                <p:oleObj name="Worksheet" r:id="rId4" imgW="9096624" imgH="6905752" progId="Excel.Sheet.12">
                  <p:embed/>
                  <p:pic>
                    <p:nvPicPr>
                      <p:cNvPr id="0" name=""/>
                      <p:cNvPicPr/>
                      <p:nvPr/>
                    </p:nvPicPr>
                    <p:blipFill>
                      <a:blip r:embed="rId5"/>
                      <a:stretch>
                        <a:fillRect/>
                      </a:stretch>
                    </p:blipFill>
                    <p:spPr>
                      <a:xfrm>
                        <a:off x="228600" y="914399"/>
                        <a:ext cx="7461308" cy="5895631"/>
                      </a:xfrm>
                      <a:prstGeom prst="rect">
                        <a:avLst/>
                      </a:prstGeom>
                      <a:solidFill>
                        <a:schemeClr val="tx1"/>
                      </a:solidFill>
                    </p:spPr>
                  </p:pic>
                </p:oleObj>
              </mc:Fallback>
            </mc:AlternateContent>
          </a:graphicData>
        </a:graphic>
      </p:graphicFrame>
    </p:spTree>
    <p:extLst>
      <p:ext uri="{BB962C8B-B14F-4D97-AF65-F5344CB8AC3E}">
        <p14:creationId xmlns:p14="http://schemas.microsoft.com/office/powerpoint/2010/main" val="3787933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85800"/>
            <a:ext cx="8229600" cy="525009"/>
          </a:xfrm>
        </p:spPr>
        <p:txBody>
          <a:bodyPr>
            <a:noAutofit/>
          </a:bodyPr>
          <a:lstStyle/>
          <a:p>
            <a:pPr marL="342900" indent="-342900">
              <a:buFont typeface="Arial" pitchFamily="34" charset="0"/>
              <a:buChar char="•"/>
            </a:pPr>
            <a:br>
              <a:rPr lang="en-US" sz="2800" dirty="0">
                <a:effectLst>
                  <a:outerShdw blurRad="38100" dist="38100" dir="2700000" algn="tl">
                    <a:srgbClr val="000000">
                      <a:alpha val="43137"/>
                    </a:srgbClr>
                  </a:outerShdw>
                </a:effectLst>
              </a:rPr>
            </a:br>
            <a:r>
              <a:rPr lang="en-US" sz="2400" b="1"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t>RISK MITIGATION Components:  SIGNS AND SYMPTOMS OF COVID-19</a:t>
            </a:r>
            <a:br>
              <a:rPr lang="en-US" sz="2400" b="1" dirty="0">
                <a:effectLst>
                  <a:outerShdw blurRad="38100" dist="38100" dir="2700000" algn="tl">
                    <a:srgbClr val="000000">
                      <a:alpha val="43137"/>
                    </a:srgbClr>
                  </a:outerShdw>
                </a:effectLst>
                <a:latin typeface="Calibri Light" panose="020F0302020204030204" pitchFamily="34" charset="0"/>
              </a:rPr>
            </a:br>
            <a:br>
              <a:rPr lang="en-US" sz="2400" b="1" dirty="0">
                <a:effectLst>
                  <a:outerShdw blurRad="38100" dist="38100" dir="2700000" algn="tl">
                    <a:srgbClr val="000000">
                      <a:alpha val="43137"/>
                    </a:srgbClr>
                  </a:outerShdw>
                </a:effectLst>
                <a:latin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br>
              <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rPr>
            </a:br>
            <a:endParaRPr lang="en-US" sz="2400" dirty="0">
              <a:effectLst>
                <a:outerShdw blurRad="38100" dist="38100" dir="2700000" algn="tl">
                  <a:srgbClr val="000000">
                    <a:alpha val="43137"/>
                  </a:srgbClr>
                </a:outerShdw>
              </a:effectLst>
              <a:latin typeface="Calibri Light" panose="020F0302020204030204" pitchFamily="34" charset="0"/>
              <a:cs typeface="Calibri Light" panose="020F0302020204030204" pitchFamily="34" charset="0"/>
            </a:endParaRPr>
          </a:p>
        </p:txBody>
      </p:sp>
      <p:sp>
        <p:nvSpPr>
          <p:cNvPr id="7" name="TextBox 6"/>
          <p:cNvSpPr txBox="1"/>
          <p:nvPr/>
        </p:nvSpPr>
        <p:spPr>
          <a:xfrm>
            <a:off x="158692" y="762000"/>
            <a:ext cx="7848600" cy="677108"/>
          </a:xfrm>
          <a:prstGeom prst="rect">
            <a:avLst/>
          </a:prstGeom>
          <a:noFill/>
        </p:spPr>
        <p:txBody>
          <a:bodyPr wrap="square" rtlCol="0">
            <a:spAutoFit/>
          </a:bodyPr>
          <a:lstStyle/>
          <a:p>
            <a:pPr marL="342900" indent="-342900">
              <a:buFont typeface="Arial" pitchFamily="34" charset="0"/>
              <a:buChar char="•"/>
            </a:pPr>
            <a:endParaRPr lang="en-US" sz="2000" dirty="0">
              <a:effectLst>
                <a:outerShdw blurRad="38100" dist="38100" dir="2700000" algn="tl">
                  <a:srgbClr val="000000">
                    <a:alpha val="43137"/>
                  </a:srgbClr>
                </a:outerShdw>
              </a:effectLst>
              <a:latin typeface="Calibri Light" panose="020F0302020204030204" pitchFamily="34" charset="0"/>
            </a:endParaRPr>
          </a:p>
          <a:p>
            <a:pPr marL="285750" indent="-285750">
              <a:buFont typeface="Arial" panose="020B0604020202020204" pitchFamily="34" charset="0"/>
              <a:buChar char="•"/>
            </a:pPr>
            <a:endParaRPr lang="en-US" dirty="0">
              <a:latin typeface="Calibri Light" panose="020F0302020204030204" pitchFamily="34" charset="0"/>
              <a:cs typeface="Calibri Light" panose="020F0302020204030204" pitchFamily="34" charset="0"/>
            </a:endParaRPr>
          </a:p>
        </p:txBody>
      </p:sp>
      <p:cxnSp>
        <p:nvCxnSpPr>
          <p:cNvPr id="5" name="Straight Connector 4">
            <a:extLst>
              <a:ext uri="{FF2B5EF4-FFF2-40B4-BE49-F238E27FC236}">
                <a16:creationId xmlns:a16="http://schemas.microsoft.com/office/drawing/2014/main" id="{CD953CEF-9565-4DFB-8D78-5F8EB9B638C6}"/>
              </a:ext>
            </a:extLst>
          </p:cNvPr>
          <p:cNvCxnSpPr/>
          <p:nvPr/>
        </p:nvCxnSpPr>
        <p:spPr>
          <a:xfrm>
            <a:off x="152400" y="990600"/>
            <a:ext cx="8763000" cy="0"/>
          </a:xfrm>
          <a:prstGeom prst="line">
            <a:avLst/>
          </a:prstGeom>
          <a:ln w="28575">
            <a:no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53B0DB29-62E1-4FE6-99B5-582FB1B4DA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200" y="5410200"/>
            <a:ext cx="1254851" cy="1299241"/>
          </a:xfrm>
          <a:prstGeom prst="rect">
            <a:avLst/>
          </a:prstGeom>
          <a:effectLst>
            <a:outerShdw blurRad="50800" dist="38100" dir="5400000" algn="t" rotWithShape="0">
              <a:prstClr val="black">
                <a:alpha val="40000"/>
              </a:prstClr>
            </a:outerShdw>
          </a:effectLst>
        </p:spPr>
      </p:pic>
      <p:graphicFrame>
        <p:nvGraphicFramePr>
          <p:cNvPr id="3" name="Object 2">
            <a:extLst>
              <a:ext uri="{FF2B5EF4-FFF2-40B4-BE49-F238E27FC236}">
                <a16:creationId xmlns:a16="http://schemas.microsoft.com/office/drawing/2014/main" id="{DE53E8F6-2675-430A-BBFD-E193C7D4B444}"/>
              </a:ext>
            </a:extLst>
          </p:cNvPr>
          <p:cNvGraphicFramePr>
            <a:graphicFrameLocks noChangeAspect="1"/>
          </p:cNvGraphicFramePr>
          <p:nvPr>
            <p:extLst>
              <p:ext uri="{D42A27DB-BD31-4B8C-83A1-F6EECF244321}">
                <p14:modId xmlns:p14="http://schemas.microsoft.com/office/powerpoint/2010/main" val="2061854532"/>
              </p:ext>
            </p:extLst>
          </p:nvPr>
        </p:nvGraphicFramePr>
        <p:xfrm>
          <a:off x="381000" y="762000"/>
          <a:ext cx="8229600" cy="6019799"/>
        </p:xfrm>
        <a:graphic>
          <a:graphicData uri="http://schemas.openxmlformats.org/presentationml/2006/ole">
            <mc:AlternateContent xmlns:mc="http://schemas.openxmlformats.org/markup-compatibility/2006">
              <mc:Choice xmlns:v="urn:schemas-microsoft-com:vml" Requires="v">
                <p:oleObj spid="_x0000_s2067" name="Acrobat Document" r:id="rId4" imgW="3330788" imgH="4310743" progId="AcroExch.Document.DC">
                  <p:embed/>
                </p:oleObj>
              </mc:Choice>
              <mc:Fallback>
                <p:oleObj name="Acrobat Document" r:id="rId4" imgW="3330788" imgH="4310743" progId="AcroExch.Document.DC">
                  <p:embed/>
                  <p:pic>
                    <p:nvPicPr>
                      <p:cNvPr id="0" name=""/>
                      <p:cNvPicPr/>
                      <p:nvPr/>
                    </p:nvPicPr>
                    <p:blipFill>
                      <a:blip r:embed="rId5"/>
                      <a:stretch>
                        <a:fillRect/>
                      </a:stretch>
                    </p:blipFill>
                    <p:spPr>
                      <a:xfrm>
                        <a:off x="381000" y="762000"/>
                        <a:ext cx="8229600" cy="6019799"/>
                      </a:xfrm>
                      <a:prstGeom prst="rect">
                        <a:avLst/>
                      </a:prstGeom>
                    </p:spPr>
                  </p:pic>
                </p:oleObj>
              </mc:Fallback>
            </mc:AlternateContent>
          </a:graphicData>
        </a:graphic>
      </p:graphicFrame>
    </p:spTree>
    <p:extLst>
      <p:ext uri="{BB962C8B-B14F-4D97-AF65-F5344CB8AC3E}">
        <p14:creationId xmlns:p14="http://schemas.microsoft.com/office/powerpoint/2010/main" val="2991986272"/>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Slice</Template>
  <TotalTime>6373</TotalTime>
  <Words>1393</Words>
  <Application>Microsoft Office PowerPoint</Application>
  <PresentationFormat>On-screen Show (4:3)</PresentationFormat>
  <Paragraphs>262</Paragraphs>
  <Slides>20</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28" baseType="lpstr">
      <vt:lpstr>Arial</vt:lpstr>
      <vt:lpstr>Calibri</vt:lpstr>
      <vt:lpstr>Calibri Light</vt:lpstr>
      <vt:lpstr>Century Gothic</vt:lpstr>
      <vt:lpstr>Wingdings 3</vt:lpstr>
      <vt:lpstr>Slice</vt:lpstr>
      <vt:lpstr>Acrobat Document</vt:lpstr>
      <vt:lpstr>Microsoft Excel Worksheet</vt:lpstr>
      <vt:lpstr>PowerPoint Presentation</vt:lpstr>
      <vt:lpstr> RISK MITIGATION TRAINING AGENDA    </vt:lpstr>
      <vt:lpstr> STATE GUIDANCE FRAMEWORK    </vt:lpstr>
      <vt:lpstr>PowerPoint Presentation</vt:lpstr>
      <vt:lpstr> HCS PLANNING TIMELINE: May 26 – June 8</vt:lpstr>
      <vt:lpstr> RISK MITIGATION Components:  Ingress and egress from campuses   </vt:lpstr>
      <vt:lpstr> RISK MITIGATION Components:  Checklists for in-check and out-check    </vt:lpstr>
      <vt:lpstr> RISK MITIGATION Components:  Checklists for in-check and out-check (Draft Sample CHECKLIST)    </vt:lpstr>
      <vt:lpstr> RISK MITIGATION Components:  SIGNS AND SYMPTOMS OF COVID-19    </vt:lpstr>
      <vt:lpstr> RISK MITIGATION Components: Temperature assessment    </vt:lpstr>
      <vt:lpstr> RISK MITIGATION Components:  Masking   </vt:lpstr>
      <vt:lpstr> RISK MITIGATION Components:  GROUP SIZE   </vt:lpstr>
      <vt:lpstr> RISK MITIGATION Components:  GROUP SIZE   </vt:lpstr>
      <vt:lpstr> RISK MITIGATION Components:  GROUP SIZE   </vt:lpstr>
      <vt:lpstr> RISK MITIGATION Components:  Sanitation protocols   </vt:lpstr>
      <vt:lpstr> RISK MITIGATION Components:  Water PROVISION EXAMPLE    </vt:lpstr>
      <vt:lpstr> RISK MITIGATION Components:  Sanitation protocols   </vt:lpstr>
      <vt:lpstr> RISK MITIGATION Components:  Communication for families     </vt:lpstr>
      <vt:lpstr> RISK MITIGATION Components:  QUESTIONS AND DISCUSSION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Cathy McNeal</dc:creator>
  <cp:lastModifiedBy>Wilson, Jeffrey S.</cp:lastModifiedBy>
  <cp:revision>204</cp:revision>
  <cp:lastPrinted>2013-10-03T14:37:16Z</cp:lastPrinted>
  <dcterms:created xsi:type="dcterms:W3CDTF">2012-09-20T14:46:01Z</dcterms:created>
  <dcterms:modified xsi:type="dcterms:W3CDTF">2020-05-29T19:15:35Z</dcterms:modified>
</cp:coreProperties>
</file>