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7" r:id="rId2"/>
    <p:sldId id="289" r:id="rId3"/>
    <p:sldId id="291" r:id="rId4"/>
    <p:sldId id="292" r:id="rId5"/>
    <p:sldId id="302" r:id="rId6"/>
    <p:sldId id="296" r:id="rId7"/>
    <p:sldId id="308" r:id="rId8"/>
    <p:sldId id="311" r:id="rId9"/>
    <p:sldId id="306" r:id="rId10"/>
    <p:sldId id="309" r:id="rId11"/>
    <p:sldId id="307" r:id="rId12"/>
    <p:sldId id="259" r:id="rId13"/>
  </p:sldIdLst>
  <p:sldSz cx="9144000" cy="6858000" type="screen4x3"/>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08D2"/>
    <a:srgbClr val="660033"/>
    <a:srgbClr val="D60093"/>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30" d="100"/>
          <a:sy n="130" d="100"/>
        </p:scale>
        <p:origin x="1759" y="69"/>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799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08438" y="0"/>
            <a:ext cx="3067050" cy="467990"/>
          </a:xfrm>
          <a:prstGeom prst="rect">
            <a:avLst/>
          </a:prstGeom>
        </p:spPr>
        <p:txBody>
          <a:bodyPr vert="horz" lIns="91440" tIns="45720" rIns="91440" bIns="45720" rtlCol="0"/>
          <a:lstStyle>
            <a:lvl1pPr algn="r">
              <a:defRPr sz="1200"/>
            </a:lvl1pPr>
          </a:lstStyle>
          <a:p>
            <a:fld id="{29D25AF7-9009-4118-A66B-D51A2A671E7C}" type="datetimeFigureOut">
              <a:rPr lang="en-US" smtClean="0"/>
              <a:t>6/29/2020</a:t>
            </a:fld>
            <a:endParaRPr lang="en-US"/>
          </a:p>
        </p:txBody>
      </p:sp>
      <p:sp>
        <p:nvSpPr>
          <p:cNvPr id="4" name="Footer Placeholder 3"/>
          <p:cNvSpPr>
            <a:spLocks noGrp="1"/>
          </p:cNvSpPr>
          <p:nvPr>
            <p:ph type="ftr" sz="quarter" idx="2"/>
          </p:nvPr>
        </p:nvSpPr>
        <p:spPr>
          <a:xfrm>
            <a:off x="0" y="8893443"/>
            <a:ext cx="3067050" cy="4679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08438" y="8893443"/>
            <a:ext cx="3067050" cy="467990"/>
          </a:xfrm>
          <a:prstGeom prst="rect">
            <a:avLst/>
          </a:prstGeom>
        </p:spPr>
        <p:txBody>
          <a:bodyPr vert="horz" lIns="91440" tIns="45720" rIns="91440" bIns="45720" rtlCol="0" anchor="b"/>
          <a:lstStyle>
            <a:lvl1pPr algn="r">
              <a:defRPr sz="1200"/>
            </a:lvl1pPr>
          </a:lstStyle>
          <a:p>
            <a:fld id="{8CCC70E4-5415-416F-A237-CA6DCF0CCE7D}" type="slidenum">
              <a:rPr lang="en-US" smtClean="0"/>
              <a:t>‹#›</a:t>
            </a:fld>
            <a:endParaRPr lang="en-US"/>
          </a:p>
        </p:txBody>
      </p:sp>
    </p:spTree>
    <p:extLst>
      <p:ext uri="{BB962C8B-B14F-4D97-AF65-F5344CB8AC3E}">
        <p14:creationId xmlns:p14="http://schemas.microsoft.com/office/powerpoint/2010/main" val="4555361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66733" cy="46815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08706" y="0"/>
            <a:ext cx="3066733" cy="468153"/>
          </a:xfrm>
          <a:prstGeom prst="rect">
            <a:avLst/>
          </a:prstGeom>
        </p:spPr>
        <p:txBody>
          <a:bodyPr vert="horz" lIns="91440" tIns="45720" rIns="91440" bIns="45720" rtlCol="0"/>
          <a:lstStyle>
            <a:lvl1pPr algn="r">
              <a:defRPr sz="1200"/>
            </a:lvl1pPr>
          </a:lstStyle>
          <a:p>
            <a:fld id="{CE3E0821-55D6-46B1-9FCF-112B84024B1A}" type="datetimeFigureOut">
              <a:rPr lang="en-US" smtClean="0"/>
              <a:pPr/>
              <a:t>6/29/2020</a:t>
            </a:fld>
            <a:endParaRPr lang="en-US"/>
          </a:p>
        </p:txBody>
      </p:sp>
      <p:sp>
        <p:nvSpPr>
          <p:cNvPr id="4" name="Slide Image Placeholder 3"/>
          <p:cNvSpPr>
            <a:spLocks noGrp="1" noRot="1" noChangeAspect="1"/>
          </p:cNvSpPr>
          <p:nvPr>
            <p:ph type="sldImg" idx="2"/>
          </p:nvPr>
        </p:nvSpPr>
        <p:spPr>
          <a:xfrm>
            <a:off x="1198563" y="703263"/>
            <a:ext cx="4679950" cy="35099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7708" y="4447462"/>
            <a:ext cx="5661660" cy="42133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93297"/>
            <a:ext cx="3066733" cy="46815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08706" y="8893297"/>
            <a:ext cx="3066733" cy="468153"/>
          </a:xfrm>
          <a:prstGeom prst="rect">
            <a:avLst/>
          </a:prstGeom>
        </p:spPr>
        <p:txBody>
          <a:bodyPr vert="horz" lIns="91440" tIns="45720" rIns="91440" bIns="45720" rtlCol="0" anchor="b"/>
          <a:lstStyle>
            <a:lvl1pPr algn="r">
              <a:defRPr sz="1200"/>
            </a:lvl1pPr>
          </a:lstStyle>
          <a:p>
            <a:fld id="{CF23D243-1DC1-4319-9747-9A8B3E26FDEB}" type="slidenum">
              <a:rPr lang="en-US" smtClean="0"/>
              <a:pPr/>
              <a:t>‹#›</a:t>
            </a:fld>
            <a:endParaRPr lang="en-US"/>
          </a:p>
        </p:txBody>
      </p:sp>
    </p:spTree>
    <p:extLst>
      <p:ext uri="{BB962C8B-B14F-4D97-AF65-F5344CB8AC3E}">
        <p14:creationId xmlns:p14="http://schemas.microsoft.com/office/powerpoint/2010/main" val="13145733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A3552B6-C969-492F-BA76-3DE81DBB4E97}" type="datetime1">
              <a:rPr lang="en-US" smtClean="0"/>
              <a:t>6/29/2020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2BC6CD-771F-4578-AEE5-DFEA5229562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EA46816-668B-4C28-BC0D-E50281EFE894}" type="datetime1">
              <a:rPr lang="en-US" smtClean="0"/>
              <a:t>6/29/2020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2BC6CD-771F-4578-AEE5-DFEA522956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521085-A9D1-4D03-8487-47595D7DA547}" type="datetime1">
              <a:rPr lang="en-US" smtClean="0"/>
              <a:t>6/29/2020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2BC6CD-771F-4578-AEE5-DFEA5229562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8EFBB47-AC63-402D-8029-67F7DEBA5BE1}" type="datetime1">
              <a:rPr lang="en-US" smtClean="0"/>
              <a:t>6/29/2020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2BC6CD-771F-4578-AEE5-DFEA5229562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80BFA0-561B-4509-B8E8-6354F80226A9}" type="datetime1">
              <a:rPr lang="en-US" smtClean="0"/>
              <a:t>6/29/2020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2BC6CD-771F-4578-AEE5-DFEA5229562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9380AA-15CF-4FDC-80CF-3718F196218B}" type="datetime1">
              <a:rPr lang="en-US" smtClean="0"/>
              <a:t>6/29/2020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2BC6CD-771F-4578-AEE5-DFEA5229562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9C83836-F31C-4995-BA64-8FA692A2654E}" type="datetime1">
              <a:rPr lang="en-US" smtClean="0"/>
              <a:t>6/29/2020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2BC6CD-771F-4578-AEE5-DFEA5229562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FD3564B-8A59-4B22-B37C-9D371DF0A3D8}" type="datetime1">
              <a:rPr lang="en-US" smtClean="0"/>
              <a:t>6/29/2020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2BC6CD-771F-4578-AEE5-DFEA522956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73560B-1B23-452F-AAC3-E8EDE63381CC}" type="datetime1">
              <a:rPr lang="en-US" smtClean="0"/>
              <a:t>6/29/2020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2BC6CD-771F-4578-AEE5-DFEA522956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90BE78-FFE7-4614-A3C7-27688501CEBA}" type="datetime1">
              <a:rPr lang="en-US" smtClean="0"/>
              <a:t>6/29/2020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2BC6CD-771F-4578-AEE5-DFEA5229562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1A09B1-B2F6-44D3-A6E3-BB854426DB0E}" type="datetime1">
              <a:rPr lang="en-US" smtClean="0"/>
              <a:t>6/29/2020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2BC6CD-771F-4578-AEE5-DFEA5229562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1608D2"/>
            </a:gs>
            <a:gs pos="100000">
              <a:schemeClr val="bg2">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3DA19D-DEE7-4D8C-B139-B350DAAE9940}" type="datetime1">
              <a:rPr lang="en-US" smtClean="0"/>
              <a:t>6/29/2020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2BC6CD-771F-4578-AEE5-DFEA5229562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 y="685800"/>
            <a:ext cx="8153400" cy="1569660"/>
          </a:xfrm>
          <a:prstGeom prst="rect">
            <a:avLst/>
          </a:prstGeom>
          <a:noFill/>
        </p:spPr>
        <p:txBody>
          <a:bodyPr wrap="square" rtlCol="0">
            <a:spAutoFit/>
          </a:bodyPr>
          <a:lstStyle/>
          <a:p>
            <a:pPr algn="ctr"/>
            <a:r>
              <a:rPr lang="en-US" sz="3200" b="1" dirty="0">
                <a:effectLst>
                  <a:outerShdw blurRad="38100" dist="38100" dir="2700000" algn="tl">
                    <a:srgbClr val="000000">
                      <a:alpha val="43137"/>
                    </a:srgbClr>
                  </a:outerShdw>
                </a:effectLst>
                <a:latin typeface="Arial" pitchFamily="34" charset="0"/>
                <a:cs typeface="Arial" pitchFamily="34" charset="0"/>
              </a:rPr>
              <a:t>HCS Reset Configuration</a:t>
            </a:r>
          </a:p>
          <a:p>
            <a:pPr algn="ctr"/>
            <a:r>
              <a:rPr lang="en-US" sz="3200" b="1" dirty="0">
                <a:effectLst>
                  <a:outerShdw blurRad="38100" dist="38100" dir="2700000" algn="tl">
                    <a:srgbClr val="000000">
                      <a:alpha val="43137"/>
                    </a:srgbClr>
                  </a:outerShdw>
                </a:effectLst>
                <a:latin typeface="Arial" pitchFamily="34" charset="0"/>
                <a:cs typeface="Arial" pitchFamily="34" charset="0"/>
              </a:rPr>
              <a:t>Ideas Presented on Cooperative Strategies Webinar  </a:t>
            </a:r>
          </a:p>
        </p:txBody>
      </p:sp>
      <p:sp>
        <p:nvSpPr>
          <p:cNvPr id="6" name="TextBox 5"/>
          <p:cNvSpPr txBox="1"/>
          <p:nvPr/>
        </p:nvSpPr>
        <p:spPr>
          <a:xfrm>
            <a:off x="381000" y="5715000"/>
            <a:ext cx="4038600" cy="400110"/>
          </a:xfrm>
          <a:prstGeom prst="rect">
            <a:avLst/>
          </a:prstGeom>
          <a:noFill/>
        </p:spPr>
        <p:txBody>
          <a:bodyPr wrap="square" rtlCol="0">
            <a:spAutoFit/>
          </a:bodyPr>
          <a:lstStyle/>
          <a:p>
            <a:r>
              <a:rPr lang="en-US" sz="2000" b="1" dirty="0">
                <a:effectLst>
                  <a:outerShdw blurRad="38100" dist="38100" dir="2700000" algn="tl">
                    <a:srgbClr val="000000">
                      <a:alpha val="43137"/>
                    </a:srgbClr>
                  </a:outerShdw>
                </a:effectLst>
                <a:latin typeface="Arial" pitchFamily="34" charset="0"/>
                <a:cs typeface="Arial" pitchFamily="34" charset="0"/>
              </a:rPr>
              <a:t>June 25, 2020</a:t>
            </a:r>
          </a:p>
        </p:txBody>
      </p:sp>
      <p:pic>
        <p:nvPicPr>
          <p:cNvPr id="3" name="Picture 2">
            <a:extLst>
              <a:ext uri="{FF2B5EF4-FFF2-40B4-BE49-F238E27FC236}">
                <a16:creationId xmlns:a16="http://schemas.microsoft.com/office/drawing/2014/main" id="{D377D4F9-14B9-4851-8855-9EF0115958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00800" y="4006699"/>
            <a:ext cx="2546864" cy="2636959"/>
          </a:xfrm>
          <a:prstGeom prst="rect">
            <a:avLst/>
          </a:prstGeom>
          <a:effectLst>
            <a:outerShdw blurRad="50800" dist="38100" dir="5400000" algn="t" rotWithShape="0">
              <a:prstClr val="black">
                <a:alpha val="40000"/>
              </a:prstClr>
            </a:outerShdw>
          </a:effectLst>
        </p:spPr>
      </p:pic>
      <p:sp>
        <p:nvSpPr>
          <p:cNvPr id="2" name="Rectangle 1">
            <a:extLst>
              <a:ext uri="{FF2B5EF4-FFF2-40B4-BE49-F238E27FC236}">
                <a16:creationId xmlns:a16="http://schemas.microsoft.com/office/drawing/2014/main" id="{6E5D9372-2C89-4709-B7A9-DDCEE4EDCBFC}"/>
              </a:ext>
            </a:extLst>
          </p:cNvPr>
          <p:cNvSpPr/>
          <p:nvPr/>
        </p:nvSpPr>
        <p:spPr>
          <a:xfrm>
            <a:off x="2247900" y="3091575"/>
            <a:ext cx="4572000" cy="923330"/>
          </a:xfrm>
          <a:prstGeom prst="rect">
            <a:avLst/>
          </a:prstGeom>
        </p:spPr>
        <p:txBody>
          <a:bodyPr>
            <a:spAutoFit/>
          </a:bodyPr>
          <a:lstStyle/>
          <a:p>
            <a:pPr algn="ctr"/>
            <a:endParaRPr lang="en-U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n-U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Dr. Jeffrey Wilson </a:t>
            </a:r>
          </a:p>
          <a:p>
            <a:pPr algn="ctr"/>
            <a:r>
              <a:rPr lang="en-US"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Director of Operations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640" y="355900"/>
            <a:ext cx="8229600" cy="525009"/>
          </a:xfrm>
        </p:spPr>
        <p:txBody>
          <a:bodyPr>
            <a:noAutofit/>
          </a:bodyPr>
          <a:lstStyle/>
          <a:p>
            <a:br>
              <a:rPr lang="en-US" sz="2800" dirty="0">
                <a:effectLst>
                  <a:outerShdw blurRad="38100" dist="38100" dir="2700000" algn="tl">
                    <a:srgbClr val="000000">
                      <a:alpha val="43137"/>
                    </a:srgbClr>
                  </a:outerShdw>
                </a:effectLst>
              </a:rPr>
            </a:br>
            <a:endParaRPr lang="en-US" sz="1800"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792BC6CD-771F-4578-AEE5-DFEA5229562A}" type="slidenum">
              <a:rPr lang="en-US" smtClean="0"/>
              <a:pPr/>
              <a:t>10</a:t>
            </a:fld>
            <a:endParaRPr lang="en-US"/>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90500" y="879026"/>
            <a:ext cx="8763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9168D720-F3CB-4FC8-B3EF-CF78145F0FD3}"/>
              </a:ext>
            </a:extLst>
          </p:cNvPr>
          <p:cNvSpPr/>
          <p:nvPr/>
        </p:nvSpPr>
        <p:spPr>
          <a:xfrm>
            <a:off x="0" y="48029"/>
            <a:ext cx="8641360" cy="830997"/>
          </a:xfrm>
          <a:prstGeom prst="rect">
            <a:avLst/>
          </a:prstGeom>
        </p:spPr>
        <p:txBody>
          <a:bodyPr wrap="square">
            <a:spAutoFit/>
          </a:bodyPr>
          <a:lstStyle/>
          <a:p>
            <a:pPr algn="ctr"/>
            <a:r>
              <a:rPr lang="en-US" sz="2400" b="1" dirty="0">
                <a:effectLst>
                  <a:outerShdw blurRad="38100" dist="38100" dir="2700000" algn="tl">
                    <a:srgbClr val="000000">
                      <a:alpha val="43137"/>
                    </a:srgbClr>
                  </a:outerShdw>
                </a:effectLst>
                <a:latin typeface="+mj-lt"/>
              </a:rPr>
              <a:t>HCS Reset Configuration Planning: Screens (Made by Maintenance Department ) </a:t>
            </a:r>
            <a:endParaRPr lang="en-US" sz="2400" dirty="0">
              <a:latin typeface="+mj-lt"/>
            </a:endParaRPr>
          </a:p>
        </p:txBody>
      </p:sp>
      <p:pic>
        <p:nvPicPr>
          <p:cNvPr id="7" name="Picture 6" descr="A group of people standing in a room&#10;&#10;Description automatically generated">
            <a:extLst>
              <a:ext uri="{FF2B5EF4-FFF2-40B4-BE49-F238E27FC236}">
                <a16:creationId xmlns:a16="http://schemas.microsoft.com/office/drawing/2014/main" id="{115824F4-2C77-4C08-97E0-774D5421016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0" y="1098128"/>
            <a:ext cx="7254379" cy="5440784"/>
          </a:xfrm>
          <a:prstGeom prst="rect">
            <a:avLst/>
          </a:prstGeom>
        </p:spPr>
      </p:pic>
    </p:spTree>
    <p:extLst>
      <p:ext uri="{BB962C8B-B14F-4D97-AF65-F5344CB8AC3E}">
        <p14:creationId xmlns:p14="http://schemas.microsoft.com/office/powerpoint/2010/main" val="819127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640" y="355900"/>
            <a:ext cx="8229600" cy="525009"/>
          </a:xfrm>
        </p:spPr>
        <p:txBody>
          <a:bodyPr>
            <a:noAutofit/>
          </a:bodyPr>
          <a:lstStyle/>
          <a:p>
            <a:br>
              <a:rPr lang="en-US" sz="2800" dirty="0">
                <a:effectLst>
                  <a:outerShdw blurRad="38100" dist="38100" dir="2700000" algn="tl">
                    <a:srgbClr val="000000">
                      <a:alpha val="43137"/>
                    </a:srgbClr>
                  </a:outerShdw>
                </a:effectLst>
              </a:rPr>
            </a:br>
            <a:endParaRPr lang="en-US" sz="1800"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792BC6CD-771F-4578-AEE5-DFEA5229562A}" type="slidenum">
              <a:rPr lang="en-US" smtClean="0"/>
              <a:pPr/>
              <a:t>11</a:t>
            </a:fld>
            <a:endParaRPr lang="en-US"/>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811032"/>
            <a:ext cx="8763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9168D720-F3CB-4FC8-B3EF-CF78145F0FD3}"/>
              </a:ext>
            </a:extLst>
          </p:cNvPr>
          <p:cNvSpPr/>
          <p:nvPr/>
        </p:nvSpPr>
        <p:spPr>
          <a:xfrm>
            <a:off x="0" y="48029"/>
            <a:ext cx="8641360" cy="830997"/>
          </a:xfrm>
          <a:prstGeom prst="rect">
            <a:avLst/>
          </a:prstGeom>
        </p:spPr>
        <p:txBody>
          <a:bodyPr wrap="square">
            <a:spAutoFit/>
          </a:bodyPr>
          <a:lstStyle/>
          <a:p>
            <a:pPr algn="ctr"/>
            <a:r>
              <a:rPr lang="en-US" sz="2400" b="1" dirty="0">
                <a:effectLst>
                  <a:outerShdw blurRad="38100" dist="38100" dir="2700000" algn="tl">
                    <a:srgbClr val="000000">
                      <a:alpha val="43137"/>
                    </a:srgbClr>
                  </a:outerShdw>
                </a:effectLst>
                <a:latin typeface="+mj-lt"/>
              </a:rPr>
              <a:t>HCS Reset Configuration Planning: Example Socially Distanced Classroom (9 feet of SD)</a:t>
            </a:r>
            <a:endParaRPr lang="en-US" sz="2400" dirty="0">
              <a:latin typeface="+mj-lt"/>
            </a:endParaRPr>
          </a:p>
        </p:txBody>
      </p:sp>
      <p:pic>
        <p:nvPicPr>
          <p:cNvPr id="7" name="Picture 6" descr="A room with a leather chair&#10;&#10;Description automatically generated">
            <a:extLst>
              <a:ext uri="{FF2B5EF4-FFF2-40B4-BE49-F238E27FC236}">
                <a16:creationId xmlns:a16="http://schemas.microsoft.com/office/drawing/2014/main" id="{C3871336-16A6-470F-A331-1CE94D352F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1559" y="3581400"/>
            <a:ext cx="4085350" cy="3064012"/>
          </a:xfrm>
          <a:prstGeom prst="rect">
            <a:avLst/>
          </a:prstGeom>
        </p:spPr>
      </p:pic>
      <p:pic>
        <p:nvPicPr>
          <p:cNvPr id="11" name="Picture 10" descr="An office with a desk and chair in a room&#10;&#10;Description automatically generated">
            <a:extLst>
              <a:ext uri="{FF2B5EF4-FFF2-40B4-BE49-F238E27FC236}">
                <a16:creationId xmlns:a16="http://schemas.microsoft.com/office/drawing/2014/main" id="{A2928465-4FB3-47FE-BD58-405D5995EB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6160" y="990600"/>
            <a:ext cx="3779240" cy="2834430"/>
          </a:xfrm>
          <a:prstGeom prst="rect">
            <a:avLst/>
          </a:prstGeom>
        </p:spPr>
      </p:pic>
    </p:spTree>
    <p:extLst>
      <p:ext uri="{BB962C8B-B14F-4D97-AF65-F5344CB8AC3E}">
        <p14:creationId xmlns:p14="http://schemas.microsoft.com/office/powerpoint/2010/main" val="26698278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4ACE6D0-1B19-42D9-8E94-DB1878FAD91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878" y="228600"/>
            <a:ext cx="5750244" cy="5953658"/>
          </a:xfrm>
          <a:prstGeom prst="rect">
            <a:avLst/>
          </a:prstGeom>
          <a:effectLst>
            <a:outerShdw blurRad="50800" dist="38100" dir="5400000" algn="t"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640" y="355900"/>
            <a:ext cx="8229600" cy="525009"/>
          </a:xfrm>
        </p:spPr>
        <p:txBody>
          <a:bodyPr>
            <a:noAutofit/>
          </a:bodyPr>
          <a:lstStyle/>
          <a:p>
            <a:br>
              <a:rPr lang="en-US" sz="2800" dirty="0">
                <a:effectLst>
                  <a:outerShdw blurRad="38100" dist="38100" dir="2700000" algn="tl">
                    <a:srgbClr val="000000">
                      <a:alpha val="43137"/>
                    </a:srgbClr>
                  </a:outerShdw>
                </a:effectLst>
              </a:rPr>
            </a:br>
            <a:endParaRPr lang="en-US" sz="1800"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792BC6CD-771F-4578-AEE5-DFEA5229562A}" type="slidenum">
              <a:rPr lang="en-US" smtClean="0"/>
              <a:pPr/>
              <a:t>2</a:t>
            </a:fld>
            <a:endParaRPr lang="en-US"/>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644270"/>
            <a:ext cx="8763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3288BB6-1B45-4B26-84EA-D7F5E95943FD}"/>
              </a:ext>
            </a:extLst>
          </p:cNvPr>
          <p:cNvSpPr txBox="1"/>
          <p:nvPr/>
        </p:nvSpPr>
        <p:spPr>
          <a:xfrm>
            <a:off x="76200" y="724039"/>
            <a:ext cx="7848600" cy="8710077"/>
          </a:xfrm>
          <a:prstGeom prst="rect">
            <a:avLst/>
          </a:prstGeom>
          <a:noFill/>
        </p:spPr>
        <p:txBody>
          <a:bodyPr wrap="square" rtlCol="0">
            <a:spAutoFit/>
          </a:bodyPr>
          <a:lstStyle/>
          <a:p>
            <a:pPr marL="342900" indent="-342900">
              <a:buFont typeface="Arial" pitchFamily="34" charset="0"/>
              <a:buChar char="•"/>
            </a:pPr>
            <a:r>
              <a:rPr lang="en-US" sz="2000" dirty="0"/>
              <a:t>HCS initiated a planning process to develop potential courses of action for a variety of potential reset scenarios for school year 2020-21</a:t>
            </a:r>
          </a:p>
          <a:p>
            <a:pPr marL="342900" indent="-342900">
              <a:buFont typeface="Arial" pitchFamily="34" charset="0"/>
              <a:buChar char="•"/>
            </a:pPr>
            <a:endParaRPr lang="en-US" sz="2000" dirty="0"/>
          </a:p>
          <a:p>
            <a:pPr marL="342900" indent="-342900">
              <a:buFont typeface="Arial" pitchFamily="34" charset="0"/>
              <a:buChar char="•"/>
            </a:pPr>
            <a:r>
              <a:rPr lang="en-US" sz="2000" dirty="0"/>
              <a:t>Reset:  The holistic term HCS has chosen to describe the designing, prioritizing, funding, and implementing processes and actions that set conditions for the successful accomplishment of the HCS mission in the 2020-2021 school year and beyond</a:t>
            </a:r>
          </a:p>
          <a:p>
            <a:pPr marL="342900" indent="-342900">
              <a:buFont typeface="Arial" pitchFamily="34" charset="0"/>
              <a:buChar char="•"/>
            </a:pPr>
            <a:endParaRPr lang="en-US" sz="2000" dirty="0"/>
          </a:p>
          <a:p>
            <a:pPr marL="342900" indent="-342900">
              <a:buFont typeface="Arial" pitchFamily="34" charset="0"/>
              <a:buChar char="•"/>
            </a:pPr>
            <a:r>
              <a:rPr lang="en-US" sz="2000" dirty="0"/>
              <a:t>Reset scenario for a staggered schedule of alternating days, half of total enrollment at school on any given day, reduced classroom capacity with 9 SF of space between people (6 feet SD and 3 feet </a:t>
            </a:r>
            <a:r>
              <a:rPr lang="en-US" sz="2000"/>
              <a:t>personal space) was </a:t>
            </a:r>
            <a:r>
              <a:rPr lang="en-US" sz="2000" dirty="0"/>
              <a:t>focus of reset analysis (full virtual scenario and traditional full capacity scenario require less facilities planning)</a:t>
            </a:r>
          </a:p>
          <a:p>
            <a:pPr marL="342900" indent="-342900">
              <a:buFont typeface="Arial" pitchFamily="34" charset="0"/>
              <a:buChar char="•"/>
            </a:pPr>
            <a:endParaRPr lang="en-US" sz="2000" dirty="0"/>
          </a:p>
          <a:p>
            <a:pPr marL="342900" indent="-342900">
              <a:buFont typeface="Arial" pitchFamily="34" charset="0"/>
              <a:buChar char="•"/>
            </a:pPr>
            <a:r>
              <a:rPr lang="en-US" sz="2000" dirty="0"/>
              <a:t>As of 25 June, no decisions on reset course of action have been made </a:t>
            </a:r>
          </a:p>
          <a:p>
            <a:pPr marL="342900" indent="-342900">
              <a:buFont typeface="Arial" pitchFamily="34" charset="0"/>
              <a:buChar char="•"/>
            </a:pPr>
            <a:endParaRPr lang="en-US" sz="2000" dirty="0"/>
          </a:p>
          <a:p>
            <a:pPr marL="342900" indent="-342900">
              <a:buFont typeface="Arial" pitchFamily="34" charset="0"/>
              <a:buChar char="•"/>
            </a:pPr>
            <a:r>
              <a:rPr lang="en-US" sz="2000" dirty="0"/>
              <a:t>Cooperative Strategies webinar on capacity was instrumental in framing the analysis process used </a:t>
            </a:r>
          </a:p>
          <a:p>
            <a:pPr marL="342900" indent="-342900">
              <a:buFont typeface="Arial" pitchFamily="34" charset="0"/>
              <a:buChar char="•"/>
            </a:pPr>
            <a:endParaRPr lang="en-US" sz="2000" dirty="0"/>
          </a:p>
          <a:p>
            <a:pPr marL="342900" indent="-342900">
              <a:buFont typeface="Arial" pitchFamily="34" charset="0"/>
              <a:buChar char="•"/>
            </a:pPr>
            <a:endParaRPr lang="en-US" sz="2000" dirty="0"/>
          </a:p>
          <a:p>
            <a:pPr marL="342900" indent="-342900">
              <a:buFont typeface="Arial" pitchFamily="34" charset="0"/>
              <a:buChar char="•"/>
            </a:pPr>
            <a:endParaRPr lang="en-US" sz="2000" dirty="0"/>
          </a:p>
          <a:p>
            <a:pPr marL="342900" indent="-342900">
              <a:buFont typeface="Arial" pitchFamily="34" charset="0"/>
              <a:buChar char="•"/>
            </a:pPr>
            <a:endParaRPr lang="en-US" sz="2000" dirty="0"/>
          </a:p>
          <a:p>
            <a:pPr marL="342900" indent="-342900">
              <a:buFont typeface="Arial" pitchFamily="34" charset="0"/>
              <a:buChar char="•"/>
            </a:pPr>
            <a:endParaRPr lang="en-US" sz="2000" dirty="0"/>
          </a:p>
          <a:p>
            <a:pPr marL="342900" indent="-342900">
              <a:buFont typeface="Arial" pitchFamily="34" charset="0"/>
              <a:buChar char="•"/>
            </a:pPr>
            <a:endParaRPr lang="en-US" sz="2000" dirty="0"/>
          </a:p>
          <a:p>
            <a:pPr marL="342900" indent="-342900">
              <a:buFont typeface="Arial" pitchFamily="34" charset="0"/>
              <a:buChar char="•"/>
            </a:pPr>
            <a:endParaRPr lang="en-US" sz="2000" dirty="0"/>
          </a:p>
          <a:p>
            <a:pPr marL="342900" indent="-342900">
              <a:buFont typeface="Arial" pitchFamily="34" charset="0"/>
              <a:buChar char="•"/>
            </a:pPr>
            <a:endParaRPr lang="en-US" sz="2000" dirty="0"/>
          </a:p>
          <a:p>
            <a:pPr marL="342900" indent="-342900">
              <a:buFont typeface="Arial" pitchFamily="34" charset="0"/>
              <a:buChar char="•"/>
            </a:pPr>
            <a:endParaRPr lang="en-US" sz="2000" dirty="0"/>
          </a:p>
          <a:p>
            <a:pPr marL="342900" indent="-342900">
              <a:buFont typeface="Arial" pitchFamily="34" charset="0"/>
              <a:buChar char="•"/>
            </a:pPr>
            <a:endParaRPr lang="en-US" sz="2000" dirty="0"/>
          </a:p>
        </p:txBody>
      </p:sp>
      <p:sp>
        <p:nvSpPr>
          <p:cNvPr id="4" name="Rectangle 3">
            <a:extLst>
              <a:ext uri="{FF2B5EF4-FFF2-40B4-BE49-F238E27FC236}">
                <a16:creationId xmlns:a16="http://schemas.microsoft.com/office/drawing/2014/main" id="{9168D720-F3CB-4FC8-B3EF-CF78145F0FD3}"/>
              </a:ext>
            </a:extLst>
          </p:cNvPr>
          <p:cNvSpPr/>
          <p:nvPr/>
        </p:nvSpPr>
        <p:spPr>
          <a:xfrm>
            <a:off x="609600" y="19611"/>
            <a:ext cx="7650760" cy="584775"/>
          </a:xfrm>
          <a:prstGeom prst="rect">
            <a:avLst/>
          </a:prstGeom>
        </p:spPr>
        <p:txBody>
          <a:bodyPr wrap="square">
            <a:spAutoFit/>
          </a:bodyPr>
          <a:lstStyle/>
          <a:p>
            <a:pPr algn="ctr"/>
            <a:r>
              <a:rPr lang="en-US" sz="3200" b="1" dirty="0">
                <a:effectLst>
                  <a:outerShdw blurRad="38100" dist="38100" dir="2700000" algn="tl">
                    <a:srgbClr val="000000">
                      <a:alpha val="43137"/>
                    </a:srgbClr>
                  </a:outerShdw>
                </a:effectLst>
                <a:latin typeface="+mj-lt"/>
              </a:rPr>
              <a:t>HCS Reset Configuration Planning   </a:t>
            </a:r>
            <a:endParaRPr lang="en-US" sz="3200" dirty="0">
              <a:latin typeface="+mj-lt"/>
            </a:endParaRPr>
          </a:p>
        </p:txBody>
      </p:sp>
    </p:spTree>
    <p:extLst>
      <p:ext uri="{BB962C8B-B14F-4D97-AF65-F5344CB8AC3E}">
        <p14:creationId xmlns:p14="http://schemas.microsoft.com/office/powerpoint/2010/main" val="11878842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640" y="355900"/>
            <a:ext cx="8229600" cy="525009"/>
          </a:xfrm>
        </p:spPr>
        <p:txBody>
          <a:bodyPr>
            <a:noAutofit/>
          </a:bodyPr>
          <a:lstStyle/>
          <a:p>
            <a:br>
              <a:rPr lang="en-US" sz="2800" dirty="0">
                <a:effectLst>
                  <a:outerShdw blurRad="38100" dist="38100" dir="2700000" algn="tl">
                    <a:srgbClr val="000000">
                      <a:alpha val="43137"/>
                    </a:srgbClr>
                  </a:outerShdw>
                </a:effectLst>
              </a:rPr>
            </a:br>
            <a:endParaRPr lang="en-US" sz="1800"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792BC6CD-771F-4578-AEE5-DFEA5229562A}" type="slidenum">
              <a:rPr lang="en-US" smtClean="0"/>
              <a:pPr/>
              <a:t>3</a:t>
            </a:fld>
            <a:endParaRPr lang="en-US"/>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644270"/>
            <a:ext cx="8763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9168D720-F3CB-4FC8-B3EF-CF78145F0FD3}"/>
              </a:ext>
            </a:extLst>
          </p:cNvPr>
          <p:cNvSpPr/>
          <p:nvPr/>
        </p:nvSpPr>
        <p:spPr>
          <a:xfrm>
            <a:off x="426441" y="19611"/>
            <a:ext cx="8184160" cy="584775"/>
          </a:xfrm>
          <a:prstGeom prst="rect">
            <a:avLst/>
          </a:prstGeom>
        </p:spPr>
        <p:txBody>
          <a:bodyPr wrap="square">
            <a:spAutoFit/>
          </a:bodyPr>
          <a:lstStyle/>
          <a:p>
            <a:pPr algn="ctr"/>
            <a:r>
              <a:rPr lang="en-US" sz="3200" b="1" dirty="0">
                <a:effectLst>
                  <a:outerShdw blurRad="38100" dist="38100" dir="2700000" algn="tl">
                    <a:srgbClr val="000000">
                      <a:alpha val="43137"/>
                    </a:srgbClr>
                  </a:outerShdw>
                </a:effectLst>
                <a:latin typeface="+mj-lt"/>
              </a:rPr>
              <a:t>HCS Reset Configuration Planning: Classrooms    </a:t>
            </a:r>
            <a:endParaRPr lang="en-US" sz="3200" dirty="0">
              <a:latin typeface="+mj-lt"/>
            </a:endParaRPr>
          </a:p>
        </p:txBody>
      </p:sp>
      <p:sp>
        <p:nvSpPr>
          <p:cNvPr id="6" name="TextBox 5">
            <a:extLst>
              <a:ext uri="{FF2B5EF4-FFF2-40B4-BE49-F238E27FC236}">
                <a16:creationId xmlns:a16="http://schemas.microsoft.com/office/drawing/2014/main" id="{2744FCBF-CDAF-4287-9954-A833BC9398C5}"/>
              </a:ext>
            </a:extLst>
          </p:cNvPr>
          <p:cNvSpPr txBox="1"/>
          <p:nvPr/>
        </p:nvSpPr>
        <p:spPr>
          <a:xfrm>
            <a:off x="76200" y="724039"/>
            <a:ext cx="7848600" cy="5632311"/>
          </a:xfrm>
          <a:prstGeom prst="rect">
            <a:avLst/>
          </a:prstGeom>
          <a:noFill/>
        </p:spPr>
        <p:txBody>
          <a:bodyPr wrap="square" rtlCol="0">
            <a:spAutoFit/>
          </a:bodyPr>
          <a:lstStyle/>
          <a:p>
            <a:pPr marL="342900" indent="-342900">
              <a:buFont typeface="Arial" pitchFamily="34" charset="0"/>
              <a:buChar char="•"/>
            </a:pPr>
            <a:r>
              <a:rPr lang="en-US" sz="2000" dirty="0"/>
              <a:t>Classroom COVIID capacity calculations start with 60% of pre-COVID capacity for each classroom designated a teaching station </a:t>
            </a:r>
          </a:p>
          <a:p>
            <a:pPr marL="342900" indent="-342900">
              <a:buFont typeface="Arial" pitchFamily="34" charset="0"/>
              <a:buChar char="•"/>
            </a:pPr>
            <a:endParaRPr lang="en-US" sz="2000" dirty="0"/>
          </a:p>
          <a:p>
            <a:pPr marL="342900" indent="-342900">
              <a:buFont typeface="Arial" pitchFamily="34" charset="0"/>
              <a:buChar char="•"/>
            </a:pPr>
            <a:r>
              <a:rPr lang="en-US" sz="2000" dirty="0"/>
              <a:t>COVID capacity must be subtracted by 1 for teacher, and 1 more for any aides or other staff habitually in the room</a:t>
            </a:r>
          </a:p>
          <a:p>
            <a:pPr marL="342900" indent="-342900">
              <a:buFont typeface="Arial" pitchFamily="34" charset="0"/>
              <a:buChar char="•"/>
            </a:pPr>
            <a:endParaRPr lang="en-US" sz="2000" dirty="0"/>
          </a:p>
          <a:p>
            <a:pPr marL="342900" indent="-342900">
              <a:buFont typeface="Arial" pitchFamily="34" charset="0"/>
              <a:buChar char="•"/>
            </a:pPr>
            <a:r>
              <a:rPr lang="en-US" sz="2000" dirty="0"/>
              <a:t>Desks are positioned 6 feet apart</a:t>
            </a:r>
          </a:p>
          <a:p>
            <a:pPr marL="342900" indent="-342900">
              <a:buFont typeface="Arial" pitchFamily="34" charset="0"/>
              <a:buChar char="•"/>
            </a:pPr>
            <a:endParaRPr lang="en-US" sz="2000" dirty="0"/>
          </a:p>
          <a:p>
            <a:pPr marL="342900" indent="-342900">
              <a:buFont typeface="Arial" pitchFamily="34" charset="0"/>
              <a:buChar char="•"/>
            </a:pPr>
            <a:r>
              <a:rPr lang="en-US" sz="2000" dirty="0"/>
              <a:t>Example:</a:t>
            </a:r>
          </a:p>
          <a:p>
            <a:pPr marL="800100" lvl="1" indent="-342900">
              <a:buFont typeface="Arial" pitchFamily="34" charset="0"/>
              <a:buChar char="•"/>
            </a:pPr>
            <a:r>
              <a:rPr lang="en-US" sz="2000" dirty="0"/>
              <a:t>HCS notional pre-COVD capacity is 20 students/teaching station</a:t>
            </a:r>
          </a:p>
          <a:p>
            <a:pPr marL="800100" lvl="1" indent="-342900">
              <a:buFont typeface="Arial" pitchFamily="34" charset="0"/>
              <a:buChar char="•"/>
            </a:pPr>
            <a:r>
              <a:rPr lang="en-US" sz="2000" dirty="0"/>
              <a:t>Initial COVID capacity per teaching station is 12 (60% of 20), subtracting 1 for the teacher, making 11</a:t>
            </a:r>
          </a:p>
          <a:p>
            <a:pPr marL="342900" indent="-342900">
              <a:buFont typeface="Arial" pitchFamily="34" charset="0"/>
              <a:buChar char="•"/>
            </a:pPr>
            <a:endParaRPr lang="en-US" sz="2000" dirty="0"/>
          </a:p>
          <a:p>
            <a:pPr marL="342900" indent="-342900">
              <a:buFont typeface="Arial" pitchFamily="34" charset="0"/>
              <a:buChar char="•"/>
            </a:pPr>
            <a:r>
              <a:rPr lang="en-US" sz="2000" dirty="0"/>
              <a:t>Principals walk each room after configuring classroom for 60% capacity, listing actual capacity (more or less) on a master spreadsheet to be turned in to HCS Operations </a:t>
            </a:r>
          </a:p>
          <a:p>
            <a:pPr marL="342900" indent="-342900">
              <a:buFont typeface="Arial" pitchFamily="34" charset="0"/>
              <a:buChar char="•"/>
            </a:pPr>
            <a:endParaRPr lang="en-US" sz="2000" dirty="0"/>
          </a:p>
          <a:p>
            <a:endParaRPr lang="en-US" sz="2000" dirty="0"/>
          </a:p>
        </p:txBody>
      </p:sp>
    </p:spTree>
    <p:extLst>
      <p:ext uri="{BB962C8B-B14F-4D97-AF65-F5344CB8AC3E}">
        <p14:creationId xmlns:p14="http://schemas.microsoft.com/office/powerpoint/2010/main" val="66342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640" y="355900"/>
            <a:ext cx="8229600" cy="525009"/>
          </a:xfrm>
        </p:spPr>
        <p:txBody>
          <a:bodyPr>
            <a:noAutofit/>
          </a:bodyPr>
          <a:lstStyle/>
          <a:p>
            <a:br>
              <a:rPr lang="en-US" sz="2800" dirty="0">
                <a:effectLst>
                  <a:outerShdw blurRad="38100" dist="38100" dir="2700000" algn="tl">
                    <a:srgbClr val="000000">
                      <a:alpha val="43137"/>
                    </a:srgbClr>
                  </a:outerShdw>
                </a:effectLst>
              </a:rPr>
            </a:br>
            <a:endParaRPr lang="en-US" sz="1800"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792BC6CD-771F-4578-AEE5-DFEA5229562A}" type="slidenum">
              <a:rPr lang="en-US" smtClean="0"/>
              <a:pPr/>
              <a:t>4</a:t>
            </a:fld>
            <a:endParaRPr lang="en-US"/>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644270"/>
            <a:ext cx="8763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9168D720-F3CB-4FC8-B3EF-CF78145F0FD3}"/>
              </a:ext>
            </a:extLst>
          </p:cNvPr>
          <p:cNvSpPr/>
          <p:nvPr/>
        </p:nvSpPr>
        <p:spPr>
          <a:xfrm>
            <a:off x="0" y="19611"/>
            <a:ext cx="8610601" cy="523220"/>
          </a:xfrm>
          <a:prstGeom prst="rect">
            <a:avLst/>
          </a:prstGeom>
        </p:spPr>
        <p:txBody>
          <a:bodyPr wrap="square">
            <a:spAutoFit/>
          </a:bodyPr>
          <a:lstStyle/>
          <a:p>
            <a:pPr algn="ctr"/>
            <a:r>
              <a:rPr lang="en-US" sz="2800" b="1" dirty="0">
                <a:effectLst>
                  <a:outerShdw blurRad="38100" dist="38100" dir="2700000" algn="tl">
                    <a:srgbClr val="000000">
                      <a:alpha val="43137"/>
                    </a:srgbClr>
                  </a:outerShdw>
                </a:effectLst>
                <a:latin typeface="+mj-lt"/>
              </a:rPr>
              <a:t>HCS Reset Configuration Planning: Large Interior Spaces     </a:t>
            </a:r>
            <a:endParaRPr lang="en-US" sz="2800" dirty="0">
              <a:latin typeface="+mj-lt"/>
            </a:endParaRPr>
          </a:p>
        </p:txBody>
      </p:sp>
      <p:sp>
        <p:nvSpPr>
          <p:cNvPr id="6" name="TextBox 5">
            <a:extLst>
              <a:ext uri="{FF2B5EF4-FFF2-40B4-BE49-F238E27FC236}">
                <a16:creationId xmlns:a16="http://schemas.microsoft.com/office/drawing/2014/main" id="{05724F1D-1577-4391-93EA-D7F8F3F4F794}"/>
              </a:ext>
            </a:extLst>
          </p:cNvPr>
          <p:cNvSpPr txBox="1"/>
          <p:nvPr/>
        </p:nvSpPr>
        <p:spPr>
          <a:xfrm>
            <a:off x="76200" y="724039"/>
            <a:ext cx="7848600" cy="5570756"/>
          </a:xfrm>
          <a:prstGeom prst="rect">
            <a:avLst/>
          </a:prstGeom>
          <a:noFill/>
        </p:spPr>
        <p:txBody>
          <a:bodyPr wrap="square" rtlCol="0">
            <a:spAutoFit/>
          </a:bodyPr>
          <a:lstStyle/>
          <a:p>
            <a:pPr marL="342900" indent="-342900">
              <a:buFont typeface="Arial" pitchFamily="34" charset="0"/>
              <a:buChar char="•"/>
            </a:pPr>
            <a:r>
              <a:rPr lang="en-US" sz="1600" dirty="0"/>
              <a:t>Principals plan what specific types of instruction might be best delivered in large spaces</a:t>
            </a:r>
          </a:p>
          <a:p>
            <a:pPr marL="342900" indent="-342900">
              <a:buFont typeface="Arial" pitchFamily="34" charset="0"/>
              <a:buChar char="•"/>
            </a:pPr>
            <a:endParaRPr lang="en-US" sz="1600" dirty="0"/>
          </a:p>
          <a:p>
            <a:pPr marL="342900" indent="-342900">
              <a:buFont typeface="Arial" pitchFamily="34" charset="0"/>
              <a:buChar char="•"/>
            </a:pPr>
            <a:r>
              <a:rPr lang="en-US" sz="1600" dirty="0"/>
              <a:t>Principals determine number of cafeteria tables on hand, and figure how many students can sit 6 feet apart (taking into account horizontal and diagonal distance)</a:t>
            </a:r>
          </a:p>
          <a:p>
            <a:pPr marL="342900" indent="-342900">
              <a:buFont typeface="Arial" pitchFamily="34" charset="0"/>
              <a:buChar char="•"/>
            </a:pPr>
            <a:endParaRPr lang="en-US" sz="1600" dirty="0"/>
          </a:p>
          <a:p>
            <a:pPr marL="342900" indent="-342900">
              <a:buFont typeface="Arial" pitchFamily="34" charset="0"/>
              <a:buChar char="•"/>
            </a:pPr>
            <a:r>
              <a:rPr lang="en-US" sz="1600" dirty="0"/>
              <a:t>Principals determine capacity of other teaching spaces based on the 6- foot distancing guidelines; examples include </a:t>
            </a:r>
          </a:p>
          <a:p>
            <a:pPr marL="800100" lvl="1" indent="-342900">
              <a:buFont typeface="Arial" pitchFamily="34" charset="0"/>
              <a:buChar char="•"/>
            </a:pPr>
            <a:r>
              <a:rPr lang="en-US" sz="1600" dirty="0"/>
              <a:t>Media center/library</a:t>
            </a:r>
          </a:p>
          <a:p>
            <a:pPr marL="800100" lvl="1" indent="-342900">
              <a:buFont typeface="Arial" pitchFamily="34" charset="0"/>
              <a:buChar char="•"/>
            </a:pPr>
            <a:r>
              <a:rPr lang="en-US" sz="1600" dirty="0"/>
              <a:t>Internet café</a:t>
            </a:r>
          </a:p>
          <a:p>
            <a:pPr marL="800100" lvl="1" indent="-342900">
              <a:buFont typeface="Arial" pitchFamily="34" charset="0"/>
              <a:buChar char="•"/>
            </a:pPr>
            <a:r>
              <a:rPr lang="en-US" sz="1600" dirty="0"/>
              <a:t>ISS room</a:t>
            </a:r>
          </a:p>
          <a:p>
            <a:pPr marL="800100" lvl="1" indent="-342900">
              <a:buFont typeface="Arial" pitchFamily="34" charset="0"/>
              <a:buChar char="•"/>
            </a:pPr>
            <a:r>
              <a:rPr lang="en-US" sz="1600" dirty="0"/>
              <a:t>Gymnasium</a:t>
            </a:r>
          </a:p>
          <a:p>
            <a:pPr marL="800100" lvl="1" indent="-342900">
              <a:buFont typeface="Arial" pitchFamily="34" charset="0"/>
              <a:buChar char="•"/>
            </a:pPr>
            <a:r>
              <a:rPr lang="en-US" sz="1600" dirty="0"/>
              <a:t>SMALL Lab</a:t>
            </a:r>
          </a:p>
          <a:p>
            <a:pPr marL="800100" lvl="1" indent="-342900">
              <a:buFont typeface="Arial" pitchFamily="34" charset="0"/>
              <a:buChar char="•"/>
            </a:pPr>
            <a:r>
              <a:rPr lang="en-US" sz="1600" dirty="0"/>
              <a:t>Computer lab</a:t>
            </a:r>
          </a:p>
          <a:p>
            <a:pPr marL="800100" lvl="1" indent="-342900">
              <a:buFont typeface="Arial" pitchFamily="34" charset="0"/>
              <a:buChar char="•"/>
            </a:pPr>
            <a:r>
              <a:rPr lang="en-US" sz="1600" dirty="0"/>
              <a:t>Art room</a:t>
            </a:r>
          </a:p>
          <a:p>
            <a:pPr marL="800100" lvl="1" indent="-342900">
              <a:buFont typeface="Arial" pitchFamily="34" charset="0"/>
              <a:buChar char="•"/>
            </a:pPr>
            <a:r>
              <a:rPr lang="en-US" sz="1600" dirty="0"/>
              <a:t>Music room</a:t>
            </a:r>
          </a:p>
          <a:p>
            <a:pPr marL="800100" lvl="1" indent="-342900">
              <a:buFont typeface="Arial" pitchFamily="34" charset="0"/>
              <a:buChar char="•"/>
            </a:pPr>
            <a:r>
              <a:rPr lang="en-US" sz="1600" dirty="0"/>
              <a:t>PTA room</a:t>
            </a:r>
          </a:p>
          <a:p>
            <a:pPr marL="800100" lvl="1" indent="-342900">
              <a:buFont typeface="Arial" pitchFamily="34" charset="0"/>
              <a:buChar char="•"/>
            </a:pPr>
            <a:r>
              <a:rPr lang="en-US" sz="1600" dirty="0"/>
              <a:t>Gaming room</a:t>
            </a:r>
          </a:p>
          <a:p>
            <a:pPr marL="800100" lvl="1" indent="-342900">
              <a:buFont typeface="Arial" pitchFamily="34" charset="0"/>
              <a:buChar char="•"/>
            </a:pPr>
            <a:r>
              <a:rPr lang="en-US" sz="1600" dirty="0"/>
              <a:t>School TV studio room </a:t>
            </a:r>
          </a:p>
          <a:p>
            <a:pPr marL="342900" indent="-342900">
              <a:buFont typeface="Arial" pitchFamily="34" charset="0"/>
              <a:buChar char="•"/>
            </a:pPr>
            <a:endParaRPr lang="en-US" sz="1600" dirty="0"/>
          </a:p>
          <a:p>
            <a:pPr marL="342900" indent="-342900">
              <a:buFont typeface="Arial" pitchFamily="34" charset="0"/>
              <a:buChar char="•"/>
            </a:pPr>
            <a:r>
              <a:rPr lang="en-US" sz="1600" dirty="0"/>
              <a:t>Principals record capacity of these areas on a master spreadsheet to be turned in to HCS Operations </a:t>
            </a:r>
            <a:endParaRPr lang="en-US" sz="2000" dirty="0"/>
          </a:p>
          <a:p>
            <a:endParaRPr lang="en-US" sz="2000" dirty="0"/>
          </a:p>
        </p:txBody>
      </p:sp>
    </p:spTree>
    <p:extLst>
      <p:ext uri="{BB962C8B-B14F-4D97-AF65-F5344CB8AC3E}">
        <p14:creationId xmlns:p14="http://schemas.microsoft.com/office/powerpoint/2010/main" val="3996504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640" y="355900"/>
            <a:ext cx="8229600" cy="525009"/>
          </a:xfrm>
        </p:spPr>
        <p:txBody>
          <a:bodyPr>
            <a:noAutofit/>
          </a:bodyPr>
          <a:lstStyle/>
          <a:p>
            <a:br>
              <a:rPr lang="en-US" sz="2800" dirty="0">
                <a:effectLst>
                  <a:outerShdw blurRad="38100" dist="38100" dir="2700000" algn="tl">
                    <a:srgbClr val="000000">
                      <a:alpha val="43137"/>
                    </a:srgbClr>
                  </a:outerShdw>
                </a:effectLst>
              </a:rPr>
            </a:br>
            <a:endParaRPr lang="en-US" sz="1800"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792BC6CD-771F-4578-AEE5-DFEA5229562A}" type="slidenum">
              <a:rPr lang="en-US" smtClean="0"/>
              <a:pPr/>
              <a:t>5</a:t>
            </a:fld>
            <a:endParaRPr lang="en-US"/>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644270"/>
            <a:ext cx="8763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9168D720-F3CB-4FC8-B3EF-CF78145F0FD3}"/>
              </a:ext>
            </a:extLst>
          </p:cNvPr>
          <p:cNvSpPr/>
          <p:nvPr/>
        </p:nvSpPr>
        <p:spPr>
          <a:xfrm>
            <a:off x="0" y="19611"/>
            <a:ext cx="8610601" cy="523220"/>
          </a:xfrm>
          <a:prstGeom prst="rect">
            <a:avLst/>
          </a:prstGeom>
        </p:spPr>
        <p:txBody>
          <a:bodyPr wrap="square">
            <a:spAutoFit/>
          </a:bodyPr>
          <a:lstStyle/>
          <a:p>
            <a:pPr algn="ctr"/>
            <a:r>
              <a:rPr lang="en-US" sz="2800" b="1" dirty="0">
                <a:effectLst>
                  <a:outerShdw blurRad="38100" dist="38100" dir="2700000" algn="tl">
                    <a:srgbClr val="000000">
                      <a:alpha val="43137"/>
                    </a:srgbClr>
                  </a:outerShdw>
                </a:effectLst>
                <a:latin typeface="+mj-lt"/>
              </a:rPr>
              <a:t>HCS Reset Configuration Planning: Outdoor Spaces     </a:t>
            </a:r>
            <a:endParaRPr lang="en-US" sz="2800" dirty="0">
              <a:latin typeface="+mj-lt"/>
            </a:endParaRPr>
          </a:p>
        </p:txBody>
      </p:sp>
      <p:sp>
        <p:nvSpPr>
          <p:cNvPr id="6" name="TextBox 5">
            <a:extLst>
              <a:ext uri="{FF2B5EF4-FFF2-40B4-BE49-F238E27FC236}">
                <a16:creationId xmlns:a16="http://schemas.microsoft.com/office/drawing/2014/main" id="{05724F1D-1577-4391-93EA-D7F8F3F4F794}"/>
              </a:ext>
            </a:extLst>
          </p:cNvPr>
          <p:cNvSpPr txBox="1"/>
          <p:nvPr/>
        </p:nvSpPr>
        <p:spPr>
          <a:xfrm>
            <a:off x="536636" y="697653"/>
            <a:ext cx="7769163" cy="5693866"/>
          </a:xfrm>
          <a:prstGeom prst="rect">
            <a:avLst/>
          </a:prstGeom>
          <a:noFill/>
        </p:spPr>
        <p:txBody>
          <a:bodyPr wrap="square" rtlCol="0">
            <a:spAutoFit/>
          </a:bodyPr>
          <a:lstStyle/>
          <a:p>
            <a:pPr marL="342900" indent="-342900">
              <a:buFont typeface="Arial" pitchFamily="34" charset="0"/>
              <a:buChar char="•"/>
            </a:pPr>
            <a:r>
              <a:rPr lang="en-US" sz="1400" dirty="0"/>
              <a:t>Principals plan what specific types of instruction might be effectively delivered in outdoor spaces</a:t>
            </a:r>
          </a:p>
          <a:p>
            <a:pPr marL="342900" indent="-342900">
              <a:buFont typeface="Arial" pitchFamily="34" charset="0"/>
              <a:buChar char="•"/>
            </a:pPr>
            <a:endParaRPr lang="en-US" sz="1400" dirty="0"/>
          </a:p>
          <a:p>
            <a:pPr marL="342900" indent="-342900">
              <a:buFont typeface="Arial" pitchFamily="34" charset="0"/>
              <a:buChar char="•"/>
            </a:pPr>
            <a:r>
              <a:rPr lang="en-US" sz="1400" dirty="0"/>
              <a:t>Examples of possible outdoor space use</a:t>
            </a:r>
          </a:p>
          <a:p>
            <a:pPr marL="342900" indent="-342900">
              <a:buFont typeface="Arial" pitchFamily="34" charset="0"/>
              <a:buChar char="•"/>
            </a:pPr>
            <a:endParaRPr lang="en-US" sz="1400" dirty="0"/>
          </a:p>
          <a:p>
            <a:pPr marL="800100" lvl="1" indent="-342900">
              <a:buFont typeface="Arial" pitchFamily="34" charset="0"/>
              <a:buChar char="•"/>
            </a:pPr>
            <a:r>
              <a:rPr lang="en-US" sz="1400" dirty="0"/>
              <a:t>Band practice using instruments </a:t>
            </a:r>
          </a:p>
          <a:p>
            <a:pPr marL="800100" lvl="1" indent="-342900">
              <a:buFont typeface="Arial" pitchFamily="34" charset="0"/>
              <a:buChar char="•"/>
            </a:pPr>
            <a:endParaRPr lang="en-US" sz="1400" dirty="0"/>
          </a:p>
          <a:p>
            <a:pPr marL="800100" lvl="1" indent="-342900">
              <a:buFont typeface="Arial" pitchFamily="34" charset="0"/>
              <a:buChar char="•"/>
            </a:pPr>
            <a:r>
              <a:rPr lang="en-US" sz="1400" dirty="0"/>
              <a:t>Music class</a:t>
            </a:r>
          </a:p>
          <a:p>
            <a:pPr marL="800100" lvl="1" indent="-342900">
              <a:buFont typeface="Arial" pitchFamily="34" charset="0"/>
              <a:buChar char="•"/>
            </a:pPr>
            <a:endParaRPr lang="en-US" sz="1400" dirty="0"/>
          </a:p>
          <a:p>
            <a:pPr marL="800100" lvl="1" indent="-342900">
              <a:buFont typeface="Arial" pitchFamily="34" charset="0"/>
              <a:buChar char="•"/>
            </a:pPr>
            <a:r>
              <a:rPr lang="en-US" sz="1400" dirty="0"/>
              <a:t>Art class</a:t>
            </a:r>
          </a:p>
          <a:p>
            <a:pPr marL="800100" lvl="1" indent="-342900">
              <a:buFont typeface="Arial" pitchFamily="34" charset="0"/>
              <a:buChar char="•"/>
            </a:pPr>
            <a:endParaRPr lang="en-US" sz="1400" dirty="0"/>
          </a:p>
          <a:p>
            <a:pPr marL="800100" lvl="1" indent="-342900">
              <a:buFont typeface="Arial" pitchFamily="34" charset="0"/>
              <a:buChar char="•"/>
            </a:pPr>
            <a:r>
              <a:rPr lang="en-US" sz="1400" dirty="0"/>
              <a:t>Physical education class</a:t>
            </a:r>
          </a:p>
          <a:p>
            <a:pPr marL="800100" lvl="1" indent="-342900">
              <a:buFont typeface="Arial" pitchFamily="34" charset="0"/>
              <a:buChar char="•"/>
            </a:pPr>
            <a:endParaRPr lang="en-US" sz="1400" dirty="0"/>
          </a:p>
          <a:p>
            <a:pPr marL="800100" lvl="1" indent="-342900">
              <a:buFont typeface="Arial" pitchFamily="34" charset="0"/>
              <a:buChar char="•"/>
            </a:pPr>
            <a:r>
              <a:rPr lang="en-US" sz="1400" dirty="0"/>
              <a:t>Any academic subject (see considerations)</a:t>
            </a:r>
          </a:p>
          <a:p>
            <a:pPr marL="800100" lvl="1" indent="-342900">
              <a:buFont typeface="Arial" pitchFamily="34" charset="0"/>
              <a:buChar char="•"/>
            </a:pPr>
            <a:endParaRPr lang="en-US" sz="1400" dirty="0"/>
          </a:p>
          <a:p>
            <a:pPr marL="342900" indent="-342900">
              <a:buFont typeface="Arial" pitchFamily="34" charset="0"/>
              <a:buChar char="•"/>
            </a:pPr>
            <a:r>
              <a:rPr lang="en-US" sz="1400" dirty="0"/>
              <a:t>Considerations for possible outdoor space use </a:t>
            </a:r>
          </a:p>
          <a:p>
            <a:pPr marL="342900" indent="-342900">
              <a:buFont typeface="Arial" pitchFamily="34" charset="0"/>
              <a:buChar char="•"/>
            </a:pPr>
            <a:endParaRPr lang="en-US" sz="1400" dirty="0"/>
          </a:p>
          <a:p>
            <a:pPr marL="800100" lvl="1" indent="-342900">
              <a:buFont typeface="Arial" pitchFamily="34" charset="0"/>
              <a:buChar char="•"/>
            </a:pPr>
            <a:r>
              <a:rPr lang="en-US" sz="1400" dirty="0"/>
              <a:t>Student vulnerability to external threats </a:t>
            </a:r>
          </a:p>
          <a:p>
            <a:pPr marL="800100" lvl="1" indent="-342900">
              <a:buFont typeface="Arial" pitchFamily="34" charset="0"/>
              <a:buChar char="•"/>
            </a:pPr>
            <a:endParaRPr lang="en-US" sz="1400" dirty="0"/>
          </a:p>
          <a:p>
            <a:pPr marL="800100" lvl="1" indent="-342900">
              <a:buFont typeface="Arial" pitchFamily="34" charset="0"/>
              <a:buChar char="•"/>
            </a:pPr>
            <a:r>
              <a:rPr lang="en-US" sz="1400" dirty="0"/>
              <a:t>Seating</a:t>
            </a:r>
          </a:p>
          <a:p>
            <a:pPr marL="800100" lvl="1" indent="-342900">
              <a:buFont typeface="Arial" pitchFamily="34" charset="0"/>
              <a:buChar char="•"/>
            </a:pPr>
            <a:endParaRPr lang="en-US" sz="1400" dirty="0"/>
          </a:p>
          <a:p>
            <a:pPr marL="800100" lvl="1" indent="-342900">
              <a:buFont typeface="Arial" pitchFamily="34" charset="0"/>
              <a:buChar char="•"/>
            </a:pPr>
            <a:r>
              <a:rPr lang="en-US" sz="1400" dirty="0"/>
              <a:t>Wi fi</a:t>
            </a:r>
          </a:p>
          <a:p>
            <a:pPr marL="800100" lvl="1" indent="-342900">
              <a:buFont typeface="Arial" pitchFamily="34" charset="0"/>
              <a:buChar char="•"/>
            </a:pPr>
            <a:endParaRPr lang="en-US" sz="1400" dirty="0"/>
          </a:p>
          <a:p>
            <a:pPr marL="800100" lvl="1" indent="-342900">
              <a:buFont typeface="Arial" pitchFamily="34" charset="0"/>
              <a:buChar char="•"/>
            </a:pPr>
            <a:r>
              <a:rPr lang="en-US" sz="1400" dirty="0"/>
              <a:t>Climate factors </a:t>
            </a:r>
          </a:p>
          <a:p>
            <a:pPr marL="800100" lvl="1" indent="-342900">
              <a:buFont typeface="Arial" pitchFamily="34" charset="0"/>
              <a:buChar char="•"/>
            </a:pPr>
            <a:endParaRPr lang="en-US" sz="1400" dirty="0"/>
          </a:p>
          <a:p>
            <a:pPr marL="800100" lvl="1" indent="-342900">
              <a:buFont typeface="Arial" pitchFamily="34" charset="0"/>
              <a:buChar char="•"/>
            </a:pPr>
            <a:r>
              <a:rPr lang="en-US" sz="1400" dirty="0"/>
              <a:t>Light</a:t>
            </a:r>
            <a:endParaRPr lang="en-US" sz="2000" dirty="0"/>
          </a:p>
        </p:txBody>
      </p:sp>
    </p:spTree>
    <p:extLst>
      <p:ext uri="{BB962C8B-B14F-4D97-AF65-F5344CB8AC3E}">
        <p14:creationId xmlns:p14="http://schemas.microsoft.com/office/powerpoint/2010/main" val="2915579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640" y="355900"/>
            <a:ext cx="8229600" cy="525009"/>
          </a:xfrm>
        </p:spPr>
        <p:txBody>
          <a:bodyPr>
            <a:noAutofit/>
          </a:bodyPr>
          <a:lstStyle/>
          <a:p>
            <a:br>
              <a:rPr lang="en-US" sz="2800" dirty="0">
                <a:effectLst>
                  <a:outerShdw blurRad="38100" dist="38100" dir="2700000" algn="tl">
                    <a:srgbClr val="000000">
                      <a:alpha val="43137"/>
                    </a:srgbClr>
                  </a:outerShdw>
                </a:effectLst>
              </a:rPr>
            </a:br>
            <a:endParaRPr lang="en-US" sz="1800"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792BC6CD-771F-4578-AEE5-DFEA5229562A}" type="slidenum">
              <a:rPr lang="en-US" smtClean="0"/>
              <a:pPr/>
              <a:t>6</a:t>
            </a:fld>
            <a:endParaRPr lang="en-US"/>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76200" y="533400"/>
            <a:ext cx="8763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9168D720-F3CB-4FC8-B3EF-CF78145F0FD3}"/>
              </a:ext>
            </a:extLst>
          </p:cNvPr>
          <p:cNvSpPr/>
          <p:nvPr/>
        </p:nvSpPr>
        <p:spPr>
          <a:xfrm>
            <a:off x="0" y="19611"/>
            <a:ext cx="8610601" cy="400110"/>
          </a:xfrm>
          <a:prstGeom prst="rect">
            <a:avLst/>
          </a:prstGeom>
        </p:spPr>
        <p:txBody>
          <a:bodyPr wrap="square">
            <a:spAutoFit/>
          </a:bodyPr>
          <a:lstStyle/>
          <a:p>
            <a:pPr algn="ctr"/>
            <a:r>
              <a:rPr lang="en-US" sz="2000" b="1" dirty="0">
                <a:effectLst>
                  <a:outerShdw blurRad="38100" dist="38100" dir="2700000" algn="tl">
                    <a:srgbClr val="000000">
                      <a:alpha val="43137"/>
                    </a:srgbClr>
                  </a:outerShdw>
                </a:effectLst>
                <a:latin typeface="+mj-lt"/>
              </a:rPr>
              <a:t>HCS Reset Configuration Planning: Principal School Level Analysis     </a:t>
            </a:r>
            <a:endParaRPr lang="en-US" sz="2000" dirty="0">
              <a:latin typeface="+mj-lt"/>
            </a:endParaRPr>
          </a:p>
        </p:txBody>
      </p:sp>
      <p:sp>
        <p:nvSpPr>
          <p:cNvPr id="6" name="TextBox 5">
            <a:extLst>
              <a:ext uri="{FF2B5EF4-FFF2-40B4-BE49-F238E27FC236}">
                <a16:creationId xmlns:a16="http://schemas.microsoft.com/office/drawing/2014/main" id="{8C96AC0F-6237-4892-9AA0-636A819212A0}"/>
              </a:ext>
            </a:extLst>
          </p:cNvPr>
          <p:cNvSpPr txBox="1"/>
          <p:nvPr/>
        </p:nvSpPr>
        <p:spPr>
          <a:xfrm>
            <a:off x="76200" y="533400"/>
            <a:ext cx="7848600" cy="7109639"/>
          </a:xfrm>
          <a:prstGeom prst="rect">
            <a:avLst/>
          </a:prstGeom>
          <a:noFill/>
        </p:spPr>
        <p:txBody>
          <a:bodyPr wrap="square" rtlCol="0">
            <a:spAutoFit/>
          </a:bodyPr>
          <a:lstStyle/>
          <a:p>
            <a:pPr marL="342900" indent="-342900">
              <a:buFont typeface="Arial" pitchFamily="34" charset="0"/>
              <a:buChar char="•"/>
            </a:pPr>
            <a:r>
              <a:rPr lang="en-US" dirty="0"/>
              <a:t>Principals  provided a Reset Configuration book containing</a:t>
            </a:r>
          </a:p>
          <a:p>
            <a:pPr marL="800100" lvl="1" indent="-342900">
              <a:buFont typeface="Arial" pitchFamily="34" charset="0"/>
              <a:buChar char="•"/>
            </a:pPr>
            <a:r>
              <a:rPr lang="en-US" dirty="0"/>
              <a:t>Work instructions for reset capacity calculations</a:t>
            </a:r>
          </a:p>
          <a:p>
            <a:pPr marL="800100" lvl="1" indent="-342900">
              <a:buFont typeface="Arial" pitchFamily="34" charset="0"/>
              <a:buChar char="•"/>
            </a:pPr>
            <a:r>
              <a:rPr lang="en-US" dirty="0"/>
              <a:t>Set of manipulatives for reset capacity determination</a:t>
            </a:r>
          </a:p>
          <a:p>
            <a:pPr marL="800100" lvl="1" indent="-342900">
              <a:buFont typeface="Arial" pitchFamily="34" charset="0"/>
              <a:buChar char="•"/>
            </a:pPr>
            <a:r>
              <a:rPr lang="en-US" dirty="0"/>
              <a:t>Pad of 4x4 quadrille graph paper </a:t>
            </a:r>
          </a:p>
          <a:p>
            <a:pPr marL="800100" lvl="1" indent="-342900">
              <a:buFont typeface="Arial" pitchFamily="34" charset="0"/>
              <a:buChar char="•"/>
            </a:pPr>
            <a:r>
              <a:rPr lang="en-US" dirty="0"/>
              <a:t>Reset Capacity Master Worksheet</a:t>
            </a:r>
          </a:p>
          <a:p>
            <a:pPr marL="800100" lvl="1" indent="-342900">
              <a:buFont typeface="Arial" pitchFamily="34" charset="0"/>
              <a:buChar char="•"/>
            </a:pPr>
            <a:r>
              <a:rPr lang="en-US" dirty="0"/>
              <a:t>Reset Capacity Classroom Worksheets (100)</a:t>
            </a:r>
          </a:p>
          <a:p>
            <a:pPr marL="800100" lvl="1" indent="-342900">
              <a:buFont typeface="Arial" pitchFamily="34" charset="0"/>
              <a:buChar char="•"/>
            </a:pPr>
            <a:endParaRPr lang="en-US" dirty="0"/>
          </a:p>
          <a:p>
            <a:pPr marL="342900" indent="-342900">
              <a:buFont typeface="Arial" pitchFamily="34" charset="0"/>
              <a:buChar char="•"/>
            </a:pPr>
            <a:r>
              <a:rPr lang="en-US" dirty="0"/>
              <a:t>Books were available in the warehouse mail bins as of Monday 15 June 2020</a:t>
            </a:r>
          </a:p>
          <a:p>
            <a:pPr marL="342900" indent="-342900">
              <a:buFont typeface="Arial" pitchFamily="34" charset="0"/>
              <a:buChar char="•"/>
            </a:pPr>
            <a:endParaRPr lang="en-US" dirty="0"/>
          </a:p>
          <a:p>
            <a:pPr marL="342900" indent="-342900">
              <a:buFont typeface="Arial" pitchFamily="34" charset="0"/>
              <a:buChar char="•"/>
            </a:pPr>
            <a:r>
              <a:rPr lang="en-US" dirty="0"/>
              <a:t>Principals  were briefed on process at a 13 June virtual principal meeting by Dr. Wilson  </a:t>
            </a:r>
          </a:p>
          <a:p>
            <a:pPr marL="342900" indent="-342900">
              <a:buFont typeface="Arial" pitchFamily="34" charset="0"/>
              <a:buChar char="•"/>
            </a:pPr>
            <a:endParaRPr lang="en-US" dirty="0"/>
          </a:p>
          <a:p>
            <a:pPr marL="342900" indent="-342900">
              <a:buFont typeface="Arial" pitchFamily="34" charset="0"/>
              <a:buChar char="•"/>
            </a:pPr>
            <a:r>
              <a:rPr lang="en-US" dirty="0"/>
              <a:t>Principals used their SY 19-20 enrollment to estimate how they will divide their student population on a potential staggered schedule, noting pinch points where estimated student count exceeds estimated capacity</a:t>
            </a:r>
          </a:p>
          <a:p>
            <a:pPr marL="342900" indent="-342900">
              <a:buFont typeface="Arial" pitchFamily="34" charset="0"/>
              <a:buChar char="•"/>
            </a:pPr>
            <a:endParaRPr lang="en-US" dirty="0"/>
          </a:p>
          <a:p>
            <a:pPr marL="342900" indent="-342900">
              <a:buFont typeface="Arial" pitchFamily="34" charset="0"/>
              <a:buChar char="•"/>
            </a:pPr>
            <a:r>
              <a:rPr lang="en-US" dirty="0"/>
              <a:t>Principals noted any requests for materials  along with capacity information in the back-brief presentation  (format provided to principals), turned in to Operations by 19 June</a:t>
            </a:r>
          </a:p>
          <a:p>
            <a:pPr marL="800100" lvl="1" indent="-342900">
              <a:buFont typeface="Arial" pitchFamily="34" charset="0"/>
              <a:buChar char="•"/>
            </a:pPr>
            <a:endParaRPr lang="en-US" dirty="0"/>
          </a:p>
          <a:p>
            <a:pPr marL="342900" indent="-342900">
              <a:buFont typeface="Arial" pitchFamily="34" charset="0"/>
              <a:buChar char="•"/>
            </a:pPr>
            <a:r>
              <a:rPr lang="en-US" dirty="0"/>
              <a:t>Operations complied principal data to determine proposed cost of configuration and consolidated principal concerns </a:t>
            </a:r>
          </a:p>
          <a:p>
            <a:pPr marL="800100" lvl="1" indent="-342900">
              <a:buFont typeface="Arial" pitchFamily="34" charset="0"/>
              <a:buChar char="•"/>
            </a:pPr>
            <a:endParaRPr lang="en-US" sz="2000" dirty="0"/>
          </a:p>
          <a:p>
            <a:pPr marL="800100" lvl="1" indent="-342900">
              <a:buFont typeface="Arial" pitchFamily="34" charset="0"/>
              <a:buChar char="•"/>
            </a:pPr>
            <a:endParaRPr lang="en-US" sz="2000" dirty="0"/>
          </a:p>
          <a:p>
            <a:endParaRPr lang="en-US" sz="2000" dirty="0"/>
          </a:p>
        </p:txBody>
      </p:sp>
    </p:spTree>
    <p:extLst>
      <p:ext uri="{BB962C8B-B14F-4D97-AF65-F5344CB8AC3E}">
        <p14:creationId xmlns:p14="http://schemas.microsoft.com/office/powerpoint/2010/main" val="3869292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640" y="355900"/>
            <a:ext cx="8229600" cy="525009"/>
          </a:xfrm>
        </p:spPr>
        <p:txBody>
          <a:bodyPr>
            <a:noAutofit/>
          </a:bodyPr>
          <a:lstStyle/>
          <a:p>
            <a:br>
              <a:rPr lang="en-US" sz="2800" dirty="0">
                <a:effectLst>
                  <a:outerShdw blurRad="38100" dist="38100" dir="2700000" algn="tl">
                    <a:srgbClr val="000000">
                      <a:alpha val="43137"/>
                    </a:srgbClr>
                  </a:outerShdw>
                </a:effectLst>
              </a:rPr>
            </a:br>
            <a:endParaRPr lang="en-US" sz="1800"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792BC6CD-771F-4578-AEE5-DFEA5229562A}" type="slidenum">
              <a:rPr lang="en-US" smtClean="0"/>
              <a:pPr/>
              <a:t>7</a:t>
            </a:fld>
            <a:endParaRPr lang="en-US"/>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644270"/>
            <a:ext cx="8763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9168D720-F3CB-4FC8-B3EF-CF78145F0FD3}"/>
              </a:ext>
            </a:extLst>
          </p:cNvPr>
          <p:cNvSpPr/>
          <p:nvPr/>
        </p:nvSpPr>
        <p:spPr>
          <a:xfrm>
            <a:off x="609600" y="48029"/>
            <a:ext cx="8031760" cy="461665"/>
          </a:xfrm>
          <a:prstGeom prst="rect">
            <a:avLst/>
          </a:prstGeom>
        </p:spPr>
        <p:txBody>
          <a:bodyPr wrap="square">
            <a:spAutoFit/>
          </a:bodyPr>
          <a:lstStyle/>
          <a:p>
            <a:pPr algn="ctr"/>
            <a:r>
              <a:rPr lang="en-US" sz="2400" b="1" dirty="0">
                <a:effectLst>
                  <a:outerShdw blurRad="38100" dist="38100" dir="2700000" algn="tl">
                    <a:srgbClr val="000000">
                      <a:alpha val="43137"/>
                    </a:srgbClr>
                  </a:outerShdw>
                </a:effectLst>
                <a:latin typeface="+mj-lt"/>
              </a:rPr>
              <a:t>HCS Reset Configuration Planning: Workbooks </a:t>
            </a:r>
            <a:endParaRPr lang="en-US" sz="2400" dirty="0">
              <a:latin typeface="+mj-lt"/>
            </a:endParaRPr>
          </a:p>
        </p:txBody>
      </p:sp>
      <p:pic>
        <p:nvPicPr>
          <p:cNvPr id="7" name="Picture 6" descr="A close up of text on a white surface&#10;&#10;Description automatically generated">
            <a:extLst>
              <a:ext uri="{FF2B5EF4-FFF2-40B4-BE49-F238E27FC236}">
                <a16:creationId xmlns:a16="http://schemas.microsoft.com/office/drawing/2014/main" id="{24963AC3-8CE5-4429-AEDE-A6785EA1F07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3645771"/>
            <a:ext cx="4100939" cy="3075704"/>
          </a:xfrm>
          <a:prstGeom prst="rect">
            <a:avLst/>
          </a:prstGeom>
        </p:spPr>
      </p:pic>
      <p:pic>
        <p:nvPicPr>
          <p:cNvPr id="9" name="Picture 8" descr="A picture containing text, food&#10;&#10;Description automatically generated">
            <a:extLst>
              <a:ext uri="{FF2B5EF4-FFF2-40B4-BE49-F238E27FC236}">
                <a16:creationId xmlns:a16="http://schemas.microsoft.com/office/drawing/2014/main" id="{22BD6A94-3C12-4109-A6C4-8D041B1CEA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7200" y="823857"/>
            <a:ext cx="4724400" cy="3543300"/>
          </a:xfrm>
          <a:prstGeom prst="rect">
            <a:avLst/>
          </a:prstGeom>
        </p:spPr>
      </p:pic>
    </p:spTree>
    <p:extLst>
      <p:ext uri="{BB962C8B-B14F-4D97-AF65-F5344CB8AC3E}">
        <p14:creationId xmlns:p14="http://schemas.microsoft.com/office/powerpoint/2010/main" val="2948959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640" y="355900"/>
            <a:ext cx="8229600" cy="525009"/>
          </a:xfrm>
        </p:spPr>
        <p:txBody>
          <a:bodyPr>
            <a:noAutofit/>
          </a:bodyPr>
          <a:lstStyle/>
          <a:p>
            <a:br>
              <a:rPr lang="en-US" sz="2800" dirty="0">
                <a:effectLst>
                  <a:outerShdw blurRad="38100" dist="38100" dir="2700000" algn="tl">
                    <a:srgbClr val="000000">
                      <a:alpha val="43137"/>
                    </a:srgbClr>
                  </a:outerShdw>
                </a:effectLst>
              </a:rPr>
            </a:br>
            <a:endParaRPr lang="en-US" sz="1800"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792BC6CD-771F-4578-AEE5-DFEA5229562A}" type="slidenum">
              <a:rPr lang="en-US" smtClean="0"/>
              <a:pPr/>
              <a:t>8</a:t>
            </a:fld>
            <a:endParaRPr lang="en-US"/>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90500" y="685800"/>
            <a:ext cx="8763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9168D720-F3CB-4FC8-B3EF-CF78145F0FD3}"/>
              </a:ext>
            </a:extLst>
          </p:cNvPr>
          <p:cNvSpPr/>
          <p:nvPr/>
        </p:nvSpPr>
        <p:spPr>
          <a:xfrm>
            <a:off x="609600" y="48029"/>
            <a:ext cx="8031760" cy="461665"/>
          </a:xfrm>
          <a:prstGeom prst="rect">
            <a:avLst/>
          </a:prstGeom>
        </p:spPr>
        <p:txBody>
          <a:bodyPr wrap="square">
            <a:spAutoFit/>
          </a:bodyPr>
          <a:lstStyle/>
          <a:p>
            <a:pPr algn="ctr"/>
            <a:r>
              <a:rPr lang="en-US" sz="2400" b="1" dirty="0">
                <a:effectLst>
                  <a:outerShdw blurRad="38100" dist="38100" dir="2700000" algn="tl">
                    <a:srgbClr val="000000">
                      <a:alpha val="43137"/>
                    </a:srgbClr>
                  </a:outerShdw>
                </a:effectLst>
                <a:latin typeface="+mj-lt"/>
              </a:rPr>
              <a:t>HCS Reset Configuration Planning: Manipulatives  </a:t>
            </a:r>
            <a:endParaRPr lang="en-US" sz="2400" dirty="0">
              <a:latin typeface="+mj-lt"/>
            </a:endParaRPr>
          </a:p>
        </p:txBody>
      </p:sp>
      <p:pic>
        <p:nvPicPr>
          <p:cNvPr id="9" name="Picture 8" descr="A close up of a logo&#10;&#10;Description automatically generated">
            <a:extLst>
              <a:ext uri="{FF2B5EF4-FFF2-40B4-BE49-F238E27FC236}">
                <a16:creationId xmlns:a16="http://schemas.microsoft.com/office/drawing/2014/main" id="{5A94FE8C-A191-4235-91E7-B2A5EA98E66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839594"/>
            <a:ext cx="7664655" cy="5748491"/>
          </a:xfrm>
          <a:prstGeom prst="rect">
            <a:avLst/>
          </a:prstGeom>
        </p:spPr>
      </p:pic>
    </p:spTree>
    <p:extLst>
      <p:ext uri="{BB962C8B-B14F-4D97-AF65-F5344CB8AC3E}">
        <p14:creationId xmlns:p14="http://schemas.microsoft.com/office/powerpoint/2010/main" val="2857853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640" y="355900"/>
            <a:ext cx="8229600" cy="525009"/>
          </a:xfrm>
        </p:spPr>
        <p:txBody>
          <a:bodyPr>
            <a:noAutofit/>
          </a:bodyPr>
          <a:lstStyle/>
          <a:p>
            <a:br>
              <a:rPr lang="en-US" sz="2800" dirty="0">
                <a:effectLst>
                  <a:outerShdw blurRad="38100" dist="38100" dir="2700000" algn="tl">
                    <a:srgbClr val="000000">
                      <a:alpha val="43137"/>
                    </a:srgbClr>
                  </a:outerShdw>
                </a:effectLst>
              </a:rPr>
            </a:br>
            <a:endParaRPr lang="en-US" sz="1800"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792BC6CD-771F-4578-AEE5-DFEA5229562A}" type="slidenum">
              <a:rPr lang="en-US" smtClean="0"/>
              <a:pPr/>
              <a:t>9</a:t>
            </a:fld>
            <a:endParaRPr lang="en-US"/>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644270"/>
            <a:ext cx="8763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9168D720-F3CB-4FC8-B3EF-CF78145F0FD3}"/>
              </a:ext>
            </a:extLst>
          </p:cNvPr>
          <p:cNvSpPr/>
          <p:nvPr/>
        </p:nvSpPr>
        <p:spPr>
          <a:xfrm>
            <a:off x="152400" y="48029"/>
            <a:ext cx="8488960" cy="461665"/>
          </a:xfrm>
          <a:prstGeom prst="rect">
            <a:avLst/>
          </a:prstGeom>
        </p:spPr>
        <p:txBody>
          <a:bodyPr wrap="square">
            <a:spAutoFit/>
          </a:bodyPr>
          <a:lstStyle/>
          <a:p>
            <a:pPr algn="ctr"/>
            <a:r>
              <a:rPr lang="en-US" sz="2400" b="1" dirty="0">
                <a:effectLst>
                  <a:outerShdw blurRad="38100" dist="38100" dir="2700000" algn="tl">
                    <a:srgbClr val="000000">
                      <a:alpha val="43137"/>
                    </a:srgbClr>
                  </a:outerShdw>
                </a:effectLst>
                <a:latin typeface="+mj-lt"/>
              </a:rPr>
              <a:t>HCS Reset Configuration Planning: Master Capacity Worksheet </a:t>
            </a:r>
            <a:endParaRPr lang="en-US" sz="2400" dirty="0">
              <a:latin typeface="+mj-lt"/>
            </a:endParaRPr>
          </a:p>
        </p:txBody>
      </p:sp>
      <p:pic>
        <p:nvPicPr>
          <p:cNvPr id="7" name="Picture 6" descr="A close up of text on a whiteboard&#10;&#10;Description automatically generated">
            <a:extLst>
              <a:ext uri="{FF2B5EF4-FFF2-40B4-BE49-F238E27FC236}">
                <a16:creationId xmlns:a16="http://schemas.microsoft.com/office/drawing/2014/main" id="{5EEDA13A-D6AB-4E76-BFD8-C4B7B6D394A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421424" y="1629437"/>
            <a:ext cx="5697407" cy="4273055"/>
          </a:xfrm>
          <a:prstGeom prst="rect">
            <a:avLst/>
          </a:prstGeom>
        </p:spPr>
      </p:pic>
    </p:spTree>
    <p:extLst>
      <p:ext uri="{BB962C8B-B14F-4D97-AF65-F5344CB8AC3E}">
        <p14:creationId xmlns:p14="http://schemas.microsoft.com/office/powerpoint/2010/main" val="17546843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5578</TotalTime>
  <Words>668</Words>
  <Application>Microsoft Office PowerPoint</Application>
  <PresentationFormat>On-screen Show (4:3)</PresentationFormat>
  <Paragraphs>124</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Office Theme</vt:lpstr>
      <vt:lpstr>PowerPoint Presentation</vt:lpstr>
      <vt:lpstr> </vt:lpstr>
      <vt:lpstr> </vt:lpstr>
      <vt:lpstr> </vt:lpstr>
      <vt:lpstr> </vt:lpstr>
      <vt:lpstr> </vt:lpstr>
      <vt:lpstr> </vt:lpstr>
      <vt:lpstr> </vt:lpstr>
      <vt:lpstr> </vt:lpstr>
      <vt:lpstr> </vt:lpstr>
      <vt:lpstr>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Cathy McNeal</dc:creator>
  <cp:lastModifiedBy>Wilson, Jeffrey S.</cp:lastModifiedBy>
  <cp:revision>163</cp:revision>
  <cp:lastPrinted>2013-10-03T14:37:16Z</cp:lastPrinted>
  <dcterms:created xsi:type="dcterms:W3CDTF">2012-09-20T14:46:01Z</dcterms:created>
  <dcterms:modified xsi:type="dcterms:W3CDTF">2020-06-29T19:44:33Z</dcterms:modified>
</cp:coreProperties>
</file>