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17"/>
  </p:notesMasterIdLst>
  <p:handoutMasterIdLst>
    <p:handoutMasterId r:id="rId18"/>
  </p:handoutMasterIdLst>
  <p:sldIdLst>
    <p:sldId id="520" r:id="rId5"/>
    <p:sldId id="279" r:id="rId6"/>
    <p:sldId id="295" r:id="rId7"/>
    <p:sldId id="299" r:id="rId8"/>
    <p:sldId id="301" r:id="rId9"/>
    <p:sldId id="582" r:id="rId10"/>
    <p:sldId id="300" r:id="rId11"/>
    <p:sldId id="578" r:id="rId12"/>
    <p:sldId id="304" r:id="rId13"/>
    <p:sldId id="583" r:id="rId14"/>
    <p:sldId id="584" r:id="rId15"/>
    <p:sldId id="263" r:id="rId16"/>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09" userDrawn="1">
          <p15:clr>
            <a:srgbClr val="A4A3A4"/>
          </p15:clr>
        </p15:guide>
        <p15:guide id="2" pos="2189"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ott Newell" initials="SN" lastIdx="2" clrIdx="0">
    <p:extLst>
      <p:ext uri="{19B8F6BF-5375-455C-9EA6-DF929625EA0E}">
        <p15:presenceInfo xmlns:p15="http://schemas.microsoft.com/office/powerpoint/2012/main" userId="S::SNewell@coopstrategies.com::55a442e2-66f2-4a2c-a3d5-86309db06d3b" providerId="AD"/>
      </p:ext>
    </p:extLst>
  </p:cmAuthor>
  <p:cmAuthor id="2" name="Heather Latiolais" initials="HL" lastIdx="5" clrIdx="1">
    <p:extLst>
      <p:ext uri="{19B8F6BF-5375-455C-9EA6-DF929625EA0E}">
        <p15:presenceInfo xmlns:p15="http://schemas.microsoft.com/office/powerpoint/2012/main" userId="S::hlatiolais@coopstrategies.com::65a02c22-a180-4fa2-89ef-18e81adc737d" providerId="AD"/>
      </p:ext>
    </p:extLst>
  </p:cmAuthor>
  <p:cmAuthor id="3" name="Ann Hoffsis" initials="AH" lastIdx="1" clrIdx="2">
    <p:extLst>
      <p:ext uri="{19B8F6BF-5375-455C-9EA6-DF929625EA0E}">
        <p15:presenceInfo xmlns:p15="http://schemas.microsoft.com/office/powerpoint/2012/main" userId="S::ahoffsis@coopstrategies.com::98430e5b-d66c-412a-97ca-d8aa48076410" providerId="AD"/>
      </p:ext>
    </p:extLst>
  </p:cmAuthor>
  <p:cmAuthor id="4" name="Kristyn Kuennen" initials="KK" lastIdx="3" clrIdx="3">
    <p:extLst>
      <p:ext uri="{19B8F6BF-5375-455C-9EA6-DF929625EA0E}">
        <p15:presenceInfo xmlns:p15="http://schemas.microsoft.com/office/powerpoint/2012/main" userId="S::kkuennen@coopstrategies.com::1a44cf77-d821-4a49-b31b-6ff15713978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2530"/>
    <a:srgbClr val="3B3BFF"/>
    <a:srgbClr val="770A11"/>
    <a:srgbClr val="3D3C3D"/>
    <a:srgbClr val="740A11"/>
    <a:srgbClr val="002060"/>
    <a:srgbClr val="BD9294"/>
    <a:srgbClr val="96A337"/>
    <a:srgbClr val="D2D2D2"/>
    <a:srgbClr val="7C25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C0C231-B1B1-483E-B507-F9B52D54B5A4}" v="6" dt="2020-04-16T16:54:33.9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52" d="100"/>
          <a:sy n="152" d="100"/>
        </p:scale>
        <p:origin x="2060" y="72"/>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909"/>
        <p:guide pos="218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Sturtz" userId="7a2138f1-3929-4bb1-9458-ef8998c4a97a" providerId="ADAL" clId="{99C0C231-B1B1-483E-B507-F9B52D54B5A4}"/>
    <pc:docChg chg="custSel addSld delSld modSld sldOrd">
      <pc:chgData name="David Sturtz" userId="7a2138f1-3929-4bb1-9458-ef8998c4a97a" providerId="ADAL" clId="{99C0C231-B1B1-483E-B507-F9B52D54B5A4}" dt="2020-04-16T17:51:20.197" v="120" actId="20577"/>
      <pc:docMkLst>
        <pc:docMk/>
      </pc:docMkLst>
      <pc:sldChg chg="modSp">
        <pc:chgData name="David Sturtz" userId="7a2138f1-3929-4bb1-9458-ef8998c4a97a" providerId="ADAL" clId="{99C0C231-B1B1-483E-B507-F9B52D54B5A4}" dt="2020-04-16T16:52:15.449" v="1" actId="14100"/>
        <pc:sldMkLst>
          <pc:docMk/>
          <pc:sldMk cId="1977934286" sldId="263"/>
        </pc:sldMkLst>
        <pc:spChg chg="mod">
          <ac:chgData name="David Sturtz" userId="7a2138f1-3929-4bb1-9458-ef8998c4a97a" providerId="ADAL" clId="{99C0C231-B1B1-483E-B507-F9B52D54B5A4}" dt="2020-04-16T16:52:15.449" v="1" actId="14100"/>
          <ac:spMkLst>
            <pc:docMk/>
            <pc:sldMk cId="1977934286" sldId="263"/>
            <ac:spMk id="3" creationId="{5AB8D8CD-5D3E-4E26-8FA4-FF0AB62C6EBF}"/>
          </ac:spMkLst>
        </pc:spChg>
      </pc:sldChg>
      <pc:sldChg chg="modSp">
        <pc:chgData name="David Sturtz" userId="7a2138f1-3929-4bb1-9458-ef8998c4a97a" providerId="ADAL" clId="{99C0C231-B1B1-483E-B507-F9B52D54B5A4}" dt="2020-04-16T17:51:20.197" v="120" actId="20577"/>
        <pc:sldMkLst>
          <pc:docMk/>
          <pc:sldMk cId="1727041824" sldId="279"/>
        </pc:sldMkLst>
        <pc:spChg chg="mod">
          <ac:chgData name="David Sturtz" userId="7a2138f1-3929-4bb1-9458-ef8998c4a97a" providerId="ADAL" clId="{99C0C231-B1B1-483E-B507-F9B52D54B5A4}" dt="2020-04-16T17:51:20.197" v="120" actId="20577"/>
          <ac:spMkLst>
            <pc:docMk/>
            <pc:sldMk cId="1727041824" sldId="279"/>
            <ac:spMk id="3" creationId="{00000000-0000-0000-0000-000000000000}"/>
          </ac:spMkLst>
        </pc:spChg>
      </pc:sldChg>
      <pc:sldChg chg="addSp delSp modSp add ord">
        <pc:chgData name="David Sturtz" userId="7a2138f1-3929-4bb1-9458-ef8998c4a97a" providerId="ADAL" clId="{99C0C231-B1B1-483E-B507-F9B52D54B5A4}" dt="2020-04-16T16:54:33.954" v="55"/>
        <pc:sldMkLst>
          <pc:docMk/>
          <pc:sldMk cId="15316065" sldId="584"/>
        </pc:sldMkLst>
        <pc:spChg chg="del">
          <ac:chgData name="David Sturtz" userId="7a2138f1-3929-4bb1-9458-ef8998c4a97a" providerId="ADAL" clId="{99C0C231-B1B1-483E-B507-F9B52D54B5A4}" dt="2020-04-16T16:53:46.843" v="48" actId="478"/>
          <ac:spMkLst>
            <pc:docMk/>
            <pc:sldMk cId="15316065" sldId="584"/>
            <ac:spMk id="3" creationId="{5AB8D8CD-5D3E-4E26-8FA4-FF0AB62C6EBF}"/>
          </ac:spMkLst>
        </pc:spChg>
        <pc:spChg chg="mod">
          <ac:chgData name="David Sturtz" userId="7a2138f1-3929-4bb1-9458-ef8998c4a97a" providerId="ADAL" clId="{99C0C231-B1B1-483E-B507-F9B52D54B5A4}" dt="2020-04-16T16:52:41.771" v="46" actId="20577"/>
          <ac:spMkLst>
            <pc:docMk/>
            <pc:sldMk cId="15316065" sldId="584"/>
            <ac:spMk id="4" creationId="{7BCBBF99-1277-472B-AD4B-388C7DF66E8C}"/>
          </ac:spMkLst>
        </pc:spChg>
        <pc:spChg chg="del">
          <ac:chgData name="David Sturtz" userId="7a2138f1-3929-4bb1-9458-ef8998c4a97a" providerId="ADAL" clId="{99C0C231-B1B1-483E-B507-F9B52D54B5A4}" dt="2020-04-16T16:53:42.601" v="47" actId="478"/>
          <ac:spMkLst>
            <pc:docMk/>
            <pc:sldMk cId="15316065" sldId="584"/>
            <ac:spMk id="6" creationId="{65745287-C20F-4720-A905-4A04D442FDD3}"/>
          </ac:spMkLst>
        </pc:spChg>
        <pc:spChg chg="del">
          <ac:chgData name="David Sturtz" userId="7a2138f1-3929-4bb1-9458-ef8998c4a97a" providerId="ADAL" clId="{99C0C231-B1B1-483E-B507-F9B52D54B5A4}" dt="2020-04-16T16:53:46.843" v="48" actId="478"/>
          <ac:spMkLst>
            <pc:docMk/>
            <pc:sldMk cId="15316065" sldId="584"/>
            <ac:spMk id="7" creationId="{68A8B043-9D71-4DA8-B2C4-F49163D43781}"/>
          </ac:spMkLst>
        </pc:spChg>
        <pc:spChg chg="del">
          <ac:chgData name="David Sturtz" userId="7a2138f1-3929-4bb1-9458-ef8998c4a97a" providerId="ADAL" clId="{99C0C231-B1B1-483E-B507-F9B52D54B5A4}" dt="2020-04-16T16:53:46.843" v="48" actId="478"/>
          <ac:spMkLst>
            <pc:docMk/>
            <pc:sldMk cId="15316065" sldId="584"/>
            <ac:spMk id="9" creationId="{8025C4E9-296C-4C71-8831-0B908C37D14B}"/>
          </ac:spMkLst>
        </pc:spChg>
        <pc:spChg chg="del">
          <ac:chgData name="David Sturtz" userId="7a2138f1-3929-4bb1-9458-ef8998c4a97a" providerId="ADAL" clId="{99C0C231-B1B1-483E-B507-F9B52D54B5A4}" dt="2020-04-16T16:53:48.853" v="49" actId="478"/>
          <ac:spMkLst>
            <pc:docMk/>
            <pc:sldMk cId="15316065" sldId="584"/>
            <ac:spMk id="10" creationId="{298AA692-E93A-405D-BF16-F8F7C5E734C5}"/>
          </ac:spMkLst>
        </pc:spChg>
        <pc:graphicFrameChg chg="add mod modGraphic">
          <ac:chgData name="David Sturtz" userId="7a2138f1-3929-4bb1-9458-ef8998c4a97a" providerId="ADAL" clId="{99C0C231-B1B1-483E-B507-F9B52D54B5A4}" dt="2020-04-16T16:54:09.133" v="54" actId="1076"/>
          <ac:graphicFrameMkLst>
            <pc:docMk/>
            <pc:sldMk cId="15316065" sldId="584"/>
            <ac:graphicFrameMk id="11" creationId="{3F36E0B6-08F3-41E4-92B3-714C0F83EAEF}"/>
          </ac:graphicFrameMkLst>
        </pc:graphicFrameChg>
      </pc:sldChg>
      <pc:sldChg chg="add del">
        <pc:chgData name="David Sturtz" userId="7a2138f1-3929-4bb1-9458-ef8998c4a97a" providerId="ADAL" clId="{99C0C231-B1B1-483E-B507-F9B52D54B5A4}" dt="2020-04-16T16:53:54.537" v="51"/>
        <pc:sldMkLst>
          <pc:docMk/>
          <pc:sldMk cId="4085026816" sldId="585"/>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E713EC-56BE-4375-9DCE-38967806DEEB}"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7B9D6E4D-E68C-4434-B231-B1F3296548F4}">
      <dgm:prSet phldrT="[Text]"/>
      <dgm:spPr/>
      <dgm:t>
        <a:bodyPr/>
        <a:lstStyle/>
        <a:p>
          <a:r>
            <a:rPr lang="en-US" spc="100" baseline="0">
              <a:latin typeface="Granjon LT Std" panose="02050502070506020403" pitchFamily="18" charset="0"/>
            </a:rPr>
            <a:t>Funding allocated to each state and district will be </a:t>
          </a:r>
          <a:r>
            <a:rPr lang="en-US" b="1" spc="100" baseline="0">
              <a:solidFill>
                <a:schemeClr val="accent2"/>
              </a:solidFill>
              <a:latin typeface="Granjon LT Std" panose="02050502070506020403" pitchFamily="18" charset="0"/>
            </a:rPr>
            <a:t>based on the relative amount of Title I funding</a:t>
          </a:r>
          <a:r>
            <a:rPr lang="en-US" spc="100" baseline="0">
              <a:latin typeface="Granjon LT Std" panose="02050502070506020403" pitchFamily="18" charset="0"/>
            </a:rPr>
            <a:t> the state or district receives. </a:t>
          </a:r>
        </a:p>
        <a:p>
          <a:endParaRPr lang="en-US" spc="100" baseline="0">
            <a:latin typeface="Granjon LT Std" panose="02050502070506020403" pitchFamily="18" charset="0"/>
          </a:endParaRPr>
        </a:p>
        <a:p>
          <a:r>
            <a:rPr lang="en-US" spc="100" baseline="0">
              <a:latin typeface="Granjon LT Std" panose="02050502070506020403" pitchFamily="18" charset="0"/>
            </a:rPr>
            <a:t>States must </a:t>
          </a:r>
          <a:r>
            <a:rPr lang="en-US" b="1" spc="100" baseline="0">
              <a:solidFill>
                <a:schemeClr val="tx2"/>
              </a:solidFill>
              <a:latin typeface="Granjon LT Std" panose="02050502070506020403" pitchFamily="18" charset="0"/>
            </a:rPr>
            <a:t>subgrant at least 90% of their funding to school districts</a:t>
          </a:r>
          <a:r>
            <a:rPr lang="en-US" spc="100" baseline="0">
              <a:latin typeface="Granjon LT Std" panose="02050502070506020403" pitchFamily="18" charset="0"/>
            </a:rPr>
            <a:t> (including charter schools that are considered school districts).</a:t>
          </a:r>
        </a:p>
      </dgm:t>
    </dgm:pt>
    <dgm:pt modelId="{6F4EFEA9-F3E4-4F63-98B6-37ED9FB9E377}" type="parTrans" cxnId="{BB3CFE27-CC60-4D77-8FC8-1CF28C015E2F}">
      <dgm:prSet/>
      <dgm:spPr/>
      <dgm:t>
        <a:bodyPr/>
        <a:lstStyle/>
        <a:p>
          <a:endParaRPr lang="en-US"/>
        </a:p>
      </dgm:t>
    </dgm:pt>
    <dgm:pt modelId="{EB373E81-94BB-4E83-82E0-32CB67E26E98}" type="sibTrans" cxnId="{BB3CFE27-CC60-4D77-8FC8-1CF28C015E2F}">
      <dgm:prSet/>
      <dgm:spPr/>
      <dgm:t>
        <a:bodyPr/>
        <a:lstStyle/>
        <a:p>
          <a:endParaRPr lang="en-US"/>
        </a:p>
      </dgm:t>
    </dgm:pt>
    <dgm:pt modelId="{CD6F9444-98A2-4E5B-9506-8A3DF10320B0}">
      <dgm:prSet/>
      <dgm:spPr/>
      <dgm:t>
        <a:bodyPr/>
        <a:lstStyle/>
        <a:p>
          <a:r>
            <a:rPr lang="en-US" spc="100" baseline="0">
              <a:latin typeface="Granjon LT Std" panose="02050502070506020403" pitchFamily="18" charset="0"/>
            </a:rPr>
            <a:t>To receive funding, </a:t>
          </a:r>
          <a:r>
            <a:rPr lang="en-US" b="1" spc="100" baseline="0">
              <a:solidFill>
                <a:schemeClr val="accent4"/>
              </a:solidFill>
              <a:latin typeface="Granjon LT Std" panose="02050502070506020403" pitchFamily="18" charset="0"/>
            </a:rPr>
            <a:t>states must provide an “assurance” </a:t>
          </a:r>
          <a:r>
            <a:rPr lang="en-US" spc="100" baseline="0">
              <a:latin typeface="Granjon LT Std" panose="02050502070506020403" pitchFamily="18" charset="0"/>
            </a:rPr>
            <a:t>that they will provide at least as much funding for K–12 and higher education in fiscal years 2020 and 2021 as the average funding level for K–12 and higher education across the previous three fiscal years. </a:t>
          </a:r>
        </a:p>
        <a:p>
          <a:endParaRPr lang="en-US" spc="100" baseline="0">
            <a:latin typeface="Granjon LT Std" panose="02050502070506020403" pitchFamily="18" charset="0"/>
          </a:endParaRPr>
        </a:p>
        <a:p>
          <a:r>
            <a:rPr lang="en-US" b="1" spc="100" baseline="0">
              <a:solidFill>
                <a:schemeClr val="accent1"/>
              </a:solidFill>
              <a:latin typeface="Granjon LT Std" panose="02050502070506020403" pitchFamily="18" charset="0"/>
            </a:rPr>
            <a:t>Requirement can be waived </a:t>
          </a:r>
          <a:r>
            <a:rPr lang="en-US" spc="100" baseline="0">
              <a:latin typeface="Granjon LT Std" panose="02050502070506020403" pitchFamily="18" charset="0"/>
            </a:rPr>
            <a:t>by the Secretary of Education for states that experience a “precipitous decline” in financial resources.</a:t>
          </a:r>
        </a:p>
      </dgm:t>
    </dgm:pt>
    <dgm:pt modelId="{C8073700-5B91-4477-91FF-9711ED50B96F}" type="parTrans" cxnId="{DEBAF1CC-A792-470A-AA90-0364535FDB57}">
      <dgm:prSet/>
      <dgm:spPr/>
      <dgm:t>
        <a:bodyPr/>
        <a:lstStyle/>
        <a:p>
          <a:endParaRPr lang="en-US"/>
        </a:p>
      </dgm:t>
    </dgm:pt>
    <dgm:pt modelId="{C42B155B-B36E-453C-BA68-1495B4D55D55}" type="sibTrans" cxnId="{DEBAF1CC-A792-470A-AA90-0364535FDB57}">
      <dgm:prSet/>
      <dgm:spPr/>
      <dgm:t>
        <a:bodyPr/>
        <a:lstStyle/>
        <a:p>
          <a:endParaRPr lang="en-US"/>
        </a:p>
      </dgm:t>
    </dgm:pt>
    <dgm:pt modelId="{50F61A85-968C-4358-8D08-8AC4F90F5791}" type="pres">
      <dgm:prSet presAssocID="{DFE713EC-56BE-4375-9DCE-38967806DEEB}" presName="vert0" presStyleCnt="0">
        <dgm:presLayoutVars>
          <dgm:dir/>
          <dgm:animOne val="branch"/>
          <dgm:animLvl val="lvl"/>
        </dgm:presLayoutVars>
      </dgm:prSet>
      <dgm:spPr/>
    </dgm:pt>
    <dgm:pt modelId="{693790AB-EC6B-4B68-92E9-A0FCDE193C10}" type="pres">
      <dgm:prSet presAssocID="{7B9D6E4D-E68C-4434-B231-B1F3296548F4}" presName="thickLine" presStyleLbl="alignNode1" presStyleIdx="0" presStyleCnt="2"/>
      <dgm:spPr/>
    </dgm:pt>
    <dgm:pt modelId="{83713356-AF77-4E7B-8F1E-42ACA2D40C9C}" type="pres">
      <dgm:prSet presAssocID="{7B9D6E4D-E68C-4434-B231-B1F3296548F4}" presName="horz1" presStyleCnt="0"/>
      <dgm:spPr/>
    </dgm:pt>
    <dgm:pt modelId="{534A8AE2-6945-443F-9919-E73E5421F0D6}" type="pres">
      <dgm:prSet presAssocID="{7B9D6E4D-E68C-4434-B231-B1F3296548F4}" presName="tx1" presStyleLbl="revTx" presStyleIdx="0" presStyleCnt="2" custScaleY="82310"/>
      <dgm:spPr/>
    </dgm:pt>
    <dgm:pt modelId="{E020FE57-28C8-47A7-AD55-FF0A422F8BDB}" type="pres">
      <dgm:prSet presAssocID="{7B9D6E4D-E68C-4434-B231-B1F3296548F4}" presName="vert1" presStyleCnt="0"/>
      <dgm:spPr/>
    </dgm:pt>
    <dgm:pt modelId="{B9D8FC82-3C43-4CFE-A927-F6455BBA652F}" type="pres">
      <dgm:prSet presAssocID="{CD6F9444-98A2-4E5B-9506-8A3DF10320B0}" presName="thickLine" presStyleLbl="alignNode1" presStyleIdx="1" presStyleCnt="2"/>
      <dgm:spPr/>
    </dgm:pt>
    <dgm:pt modelId="{87213BCD-E6DF-4DA2-9D4A-D0AA6E9A5F85}" type="pres">
      <dgm:prSet presAssocID="{CD6F9444-98A2-4E5B-9506-8A3DF10320B0}" presName="horz1" presStyleCnt="0"/>
      <dgm:spPr/>
    </dgm:pt>
    <dgm:pt modelId="{54F12521-1020-4022-B869-5297F1038FD9}" type="pres">
      <dgm:prSet presAssocID="{CD6F9444-98A2-4E5B-9506-8A3DF10320B0}" presName="tx1" presStyleLbl="revTx" presStyleIdx="1" presStyleCnt="2"/>
      <dgm:spPr/>
    </dgm:pt>
    <dgm:pt modelId="{62A349E6-2499-4D1B-BDED-01BF4050F4D6}" type="pres">
      <dgm:prSet presAssocID="{CD6F9444-98A2-4E5B-9506-8A3DF10320B0}" presName="vert1" presStyleCnt="0"/>
      <dgm:spPr/>
    </dgm:pt>
  </dgm:ptLst>
  <dgm:cxnLst>
    <dgm:cxn modelId="{4924E61C-D75F-495B-9416-F63BA31C6314}" type="presOf" srcId="{DFE713EC-56BE-4375-9DCE-38967806DEEB}" destId="{50F61A85-968C-4358-8D08-8AC4F90F5791}" srcOrd="0" destOrd="0" presId="urn:microsoft.com/office/officeart/2008/layout/LinedList"/>
    <dgm:cxn modelId="{BB3CFE27-CC60-4D77-8FC8-1CF28C015E2F}" srcId="{DFE713EC-56BE-4375-9DCE-38967806DEEB}" destId="{7B9D6E4D-E68C-4434-B231-B1F3296548F4}" srcOrd="0" destOrd="0" parTransId="{6F4EFEA9-F3E4-4F63-98B6-37ED9FB9E377}" sibTransId="{EB373E81-94BB-4E83-82E0-32CB67E26E98}"/>
    <dgm:cxn modelId="{DEBAF1CC-A792-470A-AA90-0364535FDB57}" srcId="{DFE713EC-56BE-4375-9DCE-38967806DEEB}" destId="{CD6F9444-98A2-4E5B-9506-8A3DF10320B0}" srcOrd="1" destOrd="0" parTransId="{C8073700-5B91-4477-91FF-9711ED50B96F}" sibTransId="{C42B155B-B36E-453C-BA68-1495B4D55D55}"/>
    <dgm:cxn modelId="{52B948D8-4A60-4D26-B4EA-389545EDAED6}" type="presOf" srcId="{7B9D6E4D-E68C-4434-B231-B1F3296548F4}" destId="{534A8AE2-6945-443F-9919-E73E5421F0D6}" srcOrd="0" destOrd="0" presId="urn:microsoft.com/office/officeart/2008/layout/LinedList"/>
    <dgm:cxn modelId="{8AD910E9-F3CD-478D-9290-99B530B643EC}" type="presOf" srcId="{CD6F9444-98A2-4E5B-9506-8A3DF10320B0}" destId="{54F12521-1020-4022-B869-5297F1038FD9}" srcOrd="0" destOrd="0" presId="urn:microsoft.com/office/officeart/2008/layout/LinedList"/>
    <dgm:cxn modelId="{7FCF790C-EB0B-4FCD-9811-8E4893B253D5}" type="presParOf" srcId="{50F61A85-968C-4358-8D08-8AC4F90F5791}" destId="{693790AB-EC6B-4B68-92E9-A0FCDE193C10}" srcOrd="0" destOrd="0" presId="urn:microsoft.com/office/officeart/2008/layout/LinedList"/>
    <dgm:cxn modelId="{73E1FAD9-1CDF-4A62-9D77-0C629C01AF83}" type="presParOf" srcId="{50F61A85-968C-4358-8D08-8AC4F90F5791}" destId="{83713356-AF77-4E7B-8F1E-42ACA2D40C9C}" srcOrd="1" destOrd="0" presId="urn:microsoft.com/office/officeart/2008/layout/LinedList"/>
    <dgm:cxn modelId="{1C0E6971-C5FF-4F5A-9CCC-3C59A8A4013A}" type="presParOf" srcId="{83713356-AF77-4E7B-8F1E-42ACA2D40C9C}" destId="{534A8AE2-6945-443F-9919-E73E5421F0D6}" srcOrd="0" destOrd="0" presId="urn:microsoft.com/office/officeart/2008/layout/LinedList"/>
    <dgm:cxn modelId="{F5A92F84-31B3-41D9-944F-C3703EDC84F4}" type="presParOf" srcId="{83713356-AF77-4E7B-8F1E-42ACA2D40C9C}" destId="{E020FE57-28C8-47A7-AD55-FF0A422F8BDB}" srcOrd="1" destOrd="0" presId="urn:microsoft.com/office/officeart/2008/layout/LinedList"/>
    <dgm:cxn modelId="{15B66871-5E2F-48AE-8FDE-24784679B925}" type="presParOf" srcId="{50F61A85-968C-4358-8D08-8AC4F90F5791}" destId="{B9D8FC82-3C43-4CFE-A927-F6455BBA652F}" srcOrd="2" destOrd="0" presId="urn:microsoft.com/office/officeart/2008/layout/LinedList"/>
    <dgm:cxn modelId="{48E83C34-7580-41A8-B119-B1C890DDFCAD}" type="presParOf" srcId="{50F61A85-968C-4358-8D08-8AC4F90F5791}" destId="{87213BCD-E6DF-4DA2-9D4A-D0AA6E9A5F85}" srcOrd="3" destOrd="0" presId="urn:microsoft.com/office/officeart/2008/layout/LinedList"/>
    <dgm:cxn modelId="{DCCA0040-7A5F-4E9C-B982-E228D9477E44}" type="presParOf" srcId="{87213BCD-E6DF-4DA2-9D4A-D0AA6E9A5F85}" destId="{54F12521-1020-4022-B869-5297F1038FD9}" srcOrd="0" destOrd="0" presId="urn:microsoft.com/office/officeart/2008/layout/LinedList"/>
    <dgm:cxn modelId="{AF7A4388-1104-42B5-BE65-F49F0FF40468}" type="presParOf" srcId="{87213BCD-E6DF-4DA2-9D4A-D0AA6E9A5F85}" destId="{62A349E6-2499-4D1B-BDED-01BF4050F4D6}"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3790AB-EC6B-4B68-92E9-A0FCDE193C10}">
      <dsp:nvSpPr>
        <dsp:cNvPr id="0" name=""/>
        <dsp:cNvSpPr/>
      </dsp:nvSpPr>
      <dsp:spPr>
        <a:xfrm>
          <a:off x="0" y="2811"/>
          <a:ext cx="739911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34A8AE2-6945-443F-9919-E73E5421F0D6}">
      <dsp:nvSpPr>
        <dsp:cNvPr id="0" name=""/>
        <dsp:cNvSpPr/>
      </dsp:nvSpPr>
      <dsp:spPr>
        <a:xfrm>
          <a:off x="0" y="2811"/>
          <a:ext cx="7399118" cy="2092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spc="100" baseline="0">
              <a:latin typeface="Granjon LT Std" panose="02050502070506020403" pitchFamily="18" charset="0"/>
            </a:rPr>
            <a:t>Funding allocated to each state and district will be </a:t>
          </a:r>
          <a:r>
            <a:rPr lang="en-US" sz="1900" b="1" kern="1200" spc="100" baseline="0">
              <a:solidFill>
                <a:schemeClr val="accent2"/>
              </a:solidFill>
              <a:latin typeface="Granjon LT Std" panose="02050502070506020403" pitchFamily="18" charset="0"/>
            </a:rPr>
            <a:t>based on the relative amount of Title I funding</a:t>
          </a:r>
          <a:r>
            <a:rPr lang="en-US" sz="1900" kern="1200" spc="100" baseline="0">
              <a:latin typeface="Granjon LT Std" panose="02050502070506020403" pitchFamily="18" charset="0"/>
            </a:rPr>
            <a:t> the state or district receives. </a:t>
          </a:r>
        </a:p>
        <a:p>
          <a:pPr marL="0" lvl="0" indent="0" algn="l" defTabSz="844550">
            <a:lnSpc>
              <a:spcPct val="90000"/>
            </a:lnSpc>
            <a:spcBef>
              <a:spcPct val="0"/>
            </a:spcBef>
            <a:spcAft>
              <a:spcPct val="35000"/>
            </a:spcAft>
            <a:buNone/>
          </a:pPr>
          <a:endParaRPr lang="en-US" sz="1900" kern="1200" spc="100" baseline="0">
            <a:latin typeface="Granjon LT Std" panose="02050502070506020403" pitchFamily="18" charset="0"/>
          </a:endParaRPr>
        </a:p>
        <a:p>
          <a:pPr marL="0" lvl="0" indent="0" algn="l" defTabSz="844550">
            <a:lnSpc>
              <a:spcPct val="90000"/>
            </a:lnSpc>
            <a:spcBef>
              <a:spcPct val="0"/>
            </a:spcBef>
            <a:spcAft>
              <a:spcPct val="35000"/>
            </a:spcAft>
            <a:buNone/>
          </a:pPr>
          <a:r>
            <a:rPr lang="en-US" sz="1900" kern="1200" spc="100" baseline="0">
              <a:latin typeface="Granjon LT Std" panose="02050502070506020403" pitchFamily="18" charset="0"/>
            </a:rPr>
            <a:t>States must </a:t>
          </a:r>
          <a:r>
            <a:rPr lang="en-US" sz="1900" b="1" kern="1200" spc="100" baseline="0">
              <a:solidFill>
                <a:schemeClr val="tx2"/>
              </a:solidFill>
              <a:latin typeface="Granjon LT Std" panose="02050502070506020403" pitchFamily="18" charset="0"/>
            </a:rPr>
            <a:t>subgrant at least 90% of their funding to school districts</a:t>
          </a:r>
          <a:r>
            <a:rPr lang="en-US" sz="1900" kern="1200" spc="100" baseline="0">
              <a:latin typeface="Granjon LT Std" panose="02050502070506020403" pitchFamily="18" charset="0"/>
            </a:rPr>
            <a:t> (including charter schools that are considered school districts).</a:t>
          </a:r>
        </a:p>
      </dsp:txBody>
      <dsp:txXfrm>
        <a:off x="0" y="2811"/>
        <a:ext cx="7399118" cy="2092530"/>
      </dsp:txXfrm>
    </dsp:sp>
    <dsp:sp modelId="{B9D8FC82-3C43-4CFE-A927-F6455BBA652F}">
      <dsp:nvSpPr>
        <dsp:cNvPr id="0" name=""/>
        <dsp:cNvSpPr/>
      </dsp:nvSpPr>
      <dsp:spPr>
        <a:xfrm>
          <a:off x="0" y="2095342"/>
          <a:ext cx="739911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4F12521-1020-4022-B869-5297F1038FD9}">
      <dsp:nvSpPr>
        <dsp:cNvPr id="0" name=""/>
        <dsp:cNvSpPr/>
      </dsp:nvSpPr>
      <dsp:spPr>
        <a:xfrm>
          <a:off x="0" y="2095342"/>
          <a:ext cx="7399118" cy="25422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spc="100" baseline="0">
              <a:latin typeface="Granjon LT Std" panose="02050502070506020403" pitchFamily="18" charset="0"/>
            </a:rPr>
            <a:t>To receive funding, </a:t>
          </a:r>
          <a:r>
            <a:rPr lang="en-US" sz="1900" b="1" kern="1200" spc="100" baseline="0">
              <a:solidFill>
                <a:schemeClr val="accent4"/>
              </a:solidFill>
              <a:latin typeface="Granjon LT Std" panose="02050502070506020403" pitchFamily="18" charset="0"/>
            </a:rPr>
            <a:t>states must provide an “assurance” </a:t>
          </a:r>
          <a:r>
            <a:rPr lang="en-US" sz="1900" kern="1200" spc="100" baseline="0">
              <a:latin typeface="Granjon LT Std" panose="02050502070506020403" pitchFamily="18" charset="0"/>
            </a:rPr>
            <a:t>that they will provide at least as much funding for K–12 and higher education in fiscal years 2020 and 2021 as the average funding level for K–12 and higher education across the previous three fiscal years. </a:t>
          </a:r>
        </a:p>
        <a:p>
          <a:pPr marL="0" lvl="0" indent="0" algn="l" defTabSz="844550">
            <a:lnSpc>
              <a:spcPct val="90000"/>
            </a:lnSpc>
            <a:spcBef>
              <a:spcPct val="0"/>
            </a:spcBef>
            <a:spcAft>
              <a:spcPct val="35000"/>
            </a:spcAft>
            <a:buNone/>
          </a:pPr>
          <a:endParaRPr lang="en-US" sz="1900" kern="1200" spc="100" baseline="0">
            <a:latin typeface="Granjon LT Std" panose="02050502070506020403" pitchFamily="18" charset="0"/>
          </a:endParaRPr>
        </a:p>
        <a:p>
          <a:pPr marL="0" lvl="0" indent="0" algn="l" defTabSz="844550">
            <a:lnSpc>
              <a:spcPct val="90000"/>
            </a:lnSpc>
            <a:spcBef>
              <a:spcPct val="0"/>
            </a:spcBef>
            <a:spcAft>
              <a:spcPct val="35000"/>
            </a:spcAft>
            <a:buNone/>
          </a:pPr>
          <a:r>
            <a:rPr lang="en-US" sz="1900" b="1" kern="1200" spc="100" baseline="0">
              <a:solidFill>
                <a:schemeClr val="accent1"/>
              </a:solidFill>
              <a:latin typeface="Granjon LT Std" panose="02050502070506020403" pitchFamily="18" charset="0"/>
            </a:rPr>
            <a:t>Requirement can be waived </a:t>
          </a:r>
          <a:r>
            <a:rPr lang="en-US" sz="1900" kern="1200" spc="100" baseline="0">
              <a:latin typeface="Granjon LT Std" panose="02050502070506020403" pitchFamily="18" charset="0"/>
            </a:rPr>
            <a:t>by the Secretary of Education for states that experience a “precipitous decline” in financial resources.</a:t>
          </a:r>
        </a:p>
      </dsp:txBody>
      <dsp:txXfrm>
        <a:off x="0" y="2095342"/>
        <a:ext cx="7399118" cy="2542255"/>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sz="quarter" idx="1"/>
          </p:nvPr>
        </p:nvSpPr>
        <p:spPr>
          <a:xfrm>
            <a:off x="3936768" y="0"/>
            <a:ext cx="3011699" cy="461804"/>
          </a:xfrm>
          <a:prstGeom prst="rect">
            <a:avLst/>
          </a:prstGeom>
        </p:spPr>
        <p:txBody>
          <a:bodyPr vert="horz" lIns="92492" tIns="46246" rIns="92492" bIns="46246" rtlCol="0"/>
          <a:lstStyle>
            <a:lvl1pPr algn="r">
              <a:defRPr sz="1200"/>
            </a:lvl1pPr>
          </a:lstStyle>
          <a:p>
            <a:fld id="{F73695FC-187B-4474-91F3-596A5D182A7B}" type="datetimeFigureOut">
              <a:rPr lang="en-US" smtClean="0"/>
              <a:t>4/16/2020</a:t>
            </a:fld>
            <a:endParaRPr lang="en-US"/>
          </a:p>
        </p:txBody>
      </p:sp>
      <p:sp>
        <p:nvSpPr>
          <p:cNvPr id="4" name="Footer Placeholder 3"/>
          <p:cNvSpPr>
            <a:spLocks noGrp="1"/>
          </p:cNvSpPr>
          <p:nvPr>
            <p:ph type="ftr" sz="quarter" idx="2"/>
          </p:nvPr>
        </p:nvSpPr>
        <p:spPr>
          <a:xfrm>
            <a:off x="0" y="8772668"/>
            <a:ext cx="3011699" cy="461804"/>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p:cNvSpPr>
            <a:spLocks noGrp="1"/>
          </p:cNvSpPr>
          <p:nvPr>
            <p:ph type="sldNum" sz="quarter" idx="3"/>
          </p:nvPr>
        </p:nvSpPr>
        <p:spPr>
          <a:xfrm>
            <a:off x="3936768" y="8772668"/>
            <a:ext cx="3011699" cy="461804"/>
          </a:xfrm>
          <a:prstGeom prst="rect">
            <a:avLst/>
          </a:prstGeom>
        </p:spPr>
        <p:txBody>
          <a:bodyPr vert="horz" lIns="92492" tIns="46246" rIns="92492" bIns="46246" rtlCol="0" anchor="b"/>
          <a:lstStyle>
            <a:lvl1pPr algn="r">
              <a:defRPr sz="1200"/>
            </a:lvl1pPr>
          </a:lstStyle>
          <a:p>
            <a:fld id="{6C18D396-632D-4A5D-9577-F0D7A2CFF697}" type="slidenum">
              <a:rPr lang="en-US" smtClean="0"/>
              <a:t>‹#›</a:t>
            </a:fld>
            <a:endParaRPr lang="en-US"/>
          </a:p>
        </p:txBody>
      </p:sp>
    </p:spTree>
    <p:extLst>
      <p:ext uri="{BB962C8B-B14F-4D97-AF65-F5344CB8AC3E}">
        <p14:creationId xmlns:p14="http://schemas.microsoft.com/office/powerpoint/2010/main" val="1143942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24A71AA0-57A1-4D3D-AB4F-D585F825147F}" type="datetimeFigureOut">
              <a:rPr lang="en-US" smtClean="0"/>
              <a:t>4/16/2020</a:t>
            </a:fld>
            <a:endParaRPr lang="en-US"/>
          </a:p>
        </p:txBody>
      </p:sp>
      <p:sp>
        <p:nvSpPr>
          <p:cNvPr id="4" name="Slide Image Placeholder 3"/>
          <p:cNvSpPr>
            <a:spLocks noGrp="1" noRot="1" noChangeAspect="1"/>
          </p:cNvSpPr>
          <p:nvPr>
            <p:ph type="sldImg" idx="2"/>
          </p:nvPr>
        </p:nvSpPr>
        <p:spPr>
          <a:xfrm>
            <a:off x="1397000" y="1154113"/>
            <a:ext cx="4156075"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3E4AD26A-2A54-41E3-9B03-0D04EB0D5E8B}" type="slidenum">
              <a:rPr lang="en-US" smtClean="0"/>
              <a:t>‹#›</a:t>
            </a:fld>
            <a:endParaRPr lang="en-US"/>
          </a:p>
        </p:txBody>
      </p:sp>
    </p:spTree>
    <p:extLst>
      <p:ext uri="{BB962C8B-B14F-4D97-AF65-F5344CB8AC3E}">
        <p14:creationId xmlns:p14="http://schemas.microsoft.com/office/powerpoint/2010/main" val="2341144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The focus of this presentation and discussion are the state issues related to public school facilities and recent federal policy developments.</a:t>
            </a:r>
          </a:p>
          <a:p>
            <a:endParaRPr lang="en-US" baseline="0">
              <a:solidFill>
                <a:schemeClr val="tx1"/>
              </a:solidFill>
            </a:endParaRPr>
          </a:p>
          <a:p>
            <a:endParaRPr lang="en-US" baseline="0">
              <a:solidFill>
                <a:schemeClr val="tx1"/>
              </a:solidFill>
            </a:endParaRPr>
          </a:p>
          <a:p>
            <a:r>
              <a:rPr lang="en-US" baseline="0">
                <a:solidFill>
                  <a:schemeClr val="tx1"/>
                </a:solidFill>
              </a:rPr>
              <a:t>We will make a short presentation and facilitate a discussion.  The technology can be a challenge, always, so let’s take a minute to go over this.  </a:t>
            </a:r>
          </a:p>
          <a:p>
            <a:endParaRPr lang="en-US" baseline="0">
              <a:solidFill>
                <a:schemeClr val="tx1"/>
              </a:solidFill>
            </a:endParaRPr>
          </a:p>
          <a:p>
            <a:r>
              <a:rPr lang="en-US" baseline="0">
                <a:solidFill>
                  <a:schemeClr val="tx1"/>
                </a:solidFill>
              </a:rPr>
              <a:t>If you are at a computer, you should be able to see my screen…download or via web…use computer audio or call in with your phone, we will start out with everyone muted, Raise your hand if you want to speak and Sean will unmute you, please send questions</a:t>
            </a:r>
            <a:endParaRPr lang="en-US" baseline="0"/>
          </a:p>
        </p:txBody>
      </p:sp>
      <p:sp>
        <p:nvSpPr>
          <p:cNvPr id="4" name="Slide Number Placeholder 3"/>
          <p:cNvSpPr>
            <a:spLocks noGrp="1"/>
          </p:cNvSpPr>
          <p:nvPr>
            <p:ph type="sldNum" sz="quarter" idx="10"/>
          </p:nvPr>
        </p:nvSpPr>
        <p:spPr/>
        <p:txBody>
          <a:bodyPr/>
          <a:lstStyle/>
          <a:p>
            <a:fld id="{32EAA181-3659-41DC-9AB5-55B40C29856A}" type="slidenum">
              <a:rPr lang="en-US" smtClean="0"/>
              <a:t>1</a:t>
            </a:fld>
            <a:endParaRPr lang="en-US"/>
          </a:p>
        </p:txBody>
      </p:sp>
    </p:spTree>
    <p:extLst>
      <p:ext uri="{BB962C8B-B14F-4D97-AF65-F5344CB8AC3E}">
        <p14:creationId xmlns:p14="http://schemas.microsoft.com/office/powerpoint/2010/main" val="3029937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p:txBody>
      </p:sp>
      <p:sp>
        <p:nvSpPr>
          <p:cNvPr id="4" name="Slide Number Placeholder 3"/>
          <p:cNvSpPr>
            <a:spLocks noGrp="1"/>
          </p:cNvSpPr>
          <p:nvPr>
            <p:ph type="sldNum" sz="quarter" idx="10"/>
          </p:nvPr>
        </p:nvSpPr>
        <p:spPr/>
        <p:txBody>
          <a:bodyPr/>
          <a:lstStyle/>
          <a:p>
            <a:fld id="{32EAA181-3659-41DC-9AB5-55B40C29856A}" type="slidenum">
              <a:rPr lang="en-US" smtClean="0"/>
              <a:t>2</a:t>
            </a:fld>
            <a:endParaRPr lang="en-US"/>
          </a:p>
        </p:txBody>
      </p:sp>
    </p:spTree>
    <p:extLst>
      <p:ext uri="{BB962C8B-B14F-4D97-AF65-F5344CB8AC3E}">
        <p14:creationId xmlns:p14="http://schemas.microsoft.com/office/powerpoint/2010/main" val="37606531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p:txBody>
      </p:sp>
      <p:sp>
        <p:nvSpPr>
          <p:cNvPr id="4" name="Slide Number Placeholder 3"/>
          <p:cNvSpPr>
            <a:spLocks noGrp="1"/>
          </p:cNvSpPr>
          <p:nvPr>
            <p:ph type="sldNum" sz="quarter" idx="10"/>
          </p:nvPr>
        </p:nvSpPr>
        <p:spPr/>
        <p:txBody>
          <a:bodyPr/>
          <a:lstStyle/>
          <a:p>
            <a:fld id="{32EAA181-3659-41DC-9AB5-55B40C29856A}" type="slidenum">
              <a:rPr lang="en-US" smtClean="0"/>
              <a:t>3</a:t>
            </a:fld>
            <a:endParaRPr lang="en-US"/>
          </a:p>
        </p:txBody>
      </p:sp>
    </p:spTree>
    <p:extLst>
      <p:ext uri="{BB962C8B-B14F-4D97-AF65-F5344CB8AC3E}">
        <p14:creationId xmlns:p14="http://schemas.microsoft.com/office/powerpoint/2010/main" val="1181345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p:txBody>
      </p:sp>
      <p:sp>
        <p:nvSpPr>
          <p:cNvPr id="4" name="Slide Number Placeholder 3"/>
          <p:cNvSpPr>
            <a:spLocks noGrp="1"/>
          </p:cNvSpPr>
          <p:nvPr>
            <p:ph type="sldNum" sz="quarter" idx="10"/>
          </p:nvPr>
        </p:nvSpPr>
        <p:spPr/>
        <p:txBody>
          <a:bodyPr/>
          <a:lstStyle/>
          <a:p>
            <a:fld id="{32EAA181-3659-41DC-9AB5-55B40C29856A}" type="slidenum">
              <a:rPr lang="en-US" smtClean="0"/>
              <a:t>4</a:t>
            </a:fld>
            <a:endParaRPr lang="en-US"/>
          </a:p>
        </p:txBody>
      </p:sp>
    </p:spTree>
    <p:extLst>
      <p:ext uri="{BB962C8B-B14F-4D97-AF65-F5344CB8AC3E}">
        <p14:creationId xmlns:p14="http://schemas.microsoft.com/office/powerpoint/2010/main" val="2526283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p:txBody>
      </p:sp>
      <p:sp>
        <p:nvSpPr>
          <p:cNvPr id="4" name="Slide Number Placeholder 3"/>
          <p:cNvSpPr>
            <a:spLocks noGrp="1"/>
          </p:cNvSpPr>
          <p:nvPr>
            <p:ph type="sldNum" sz="quarter" idx="10"/>
          </p:nvPr>
        </p:nvSpPr>
        <p:spPr/>
        <p:txBody>
          <a:bodyPr/>
          <a:lstStyle/>
          <a:p>
            <a:fld id="{32EAA181-3659-41DC-9AB5-55B40C29856A}" type="slidenum">
              <a:rPr lang="en-US" smtClean="0"/>
              <a:t>5</a:t>
            </a:fld>
            <a:endParaRPr lang="en-US"/>
          </a:p>
        </p:txBody>
      </p:sp>
    </p:spTree>
    <p:extLst>
      <p:ext uri="{BB962C8B-B14F-4D97-AF65-F5344CB8AC3E}">
        <p14:creationId xmlns:p14="http://schemas.microsoft.com/office/powerpoint/2010/main" val="2743125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ag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B1A8B49-02CA-4884-9AB6-9E6F8B5D93F3}" type="slidenum">
              <a:rPr lang="en-US" smtClean="0"/>
              <a:t>‹#›</a:t>
            </a:fld>
            <a:endParaRPr lang="en-US"/>
          </a:p>
        </p:txBody>
      </p:sp>
      <p:pic>
        <p:nvPicPr>
          <p:cNvPr id="7" name="Picture 2" descr="C:\Users\jkuno\Pictures\CS\final_COOP_STRAT_Cover - PPT.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Content Placeholder 9"/>
          <p:cNvSpPr>
            <a:spLocks noGrp="1"/>
          </p:cNvSpPr>
          <p:nvPr>
            <p:ph sz="quarter" idx="14" hasCustomPrompt="1"/>
          </p:nvPr>
        </p:nvSpPr>
        <p:spPr>
          <a:xfrm>
            <a:off x="5638800" y="4397319"/>
            <a:ext cx="3214687" cy="305306"/>
          </a:xfrm>
        </p:spPr>
        <p:txBody>
          <a:bodyPr>
            <a:noAutofit/>
          </a:bodyPr>
          <a:lstStyle>
            <a:lvl1pPr marL="0" indent="0" algn="ctr">
              <a:buNone/>
              <a:defRPr sz="1400" b="0" cap="all" baseline="0">
                <a:latin typeface="Palatino Linotype" panose="02040502050505030304" pitchFamily="18" charset="0"/>
              </a:defRPr>
            </a:lvl1pPr>
          </a:lstStyle>
          <a:p>
            <a:pPr lvl="0"/>
            <a:r>
              <a:rPr lang="en-US"/>
              <a:t>TITLE</a:t>
            </a:r>
          </a:p>
        </p:txBody>
      </p:sp>
      <p:sp>
        <p:nvSpPr>
          <p:cNvPr id="18" name="Text Placeholder 17"/>
          <p:cNvSpPr>
            <a:spLocks noGrp="1"/>
          </p:cNvSpPr>
          <p:nvPr>
            <p:ph type="body" sz="quarter" idx="16" hasCustomPrompt="1"/>
          </p:nvPr>
        </p:nvSpPr>
        <p:spPr>
          <a:xfrm>
            <a:off x="5638800" y="3505200"/>
            <a:ext cx="3200399" cy="685800"/>
          </a:xfrm>
        </p:spPr>
        <p:txBody>
          <a:bodyPr>
            <a:normAutofit/>
          </a:bodyPr>
          <a:lstStyle>
            <a:lvl1pPr marL="0" indent="0" algn="ctr">
              <a:lnSpc>
                <a:spcPct val="85000"/>
              </a:lnSpc>
              <a:buNone/>
              <a:defRPr sz="1600" b="1" cap="all" baseline="0">
                <a:latin typeface="Palatino Linotype" panose="02040502050505030304" pitchFamily="18" charset="0"/>
              </a:defRPr>
            </a:lvl1pPr>
          </a:lstStyle>
          <a:p>
            <a:pPr lvl="0"/>
            <a:r>
              <a:rPr lang="en-US"/>
              <a:t>PERFECT UNIFIED </a:t>
            </a:r>
            <a:br>
              <a:rPr lang="en-US"/>
            </a:br>
            <a:r>
              <a:rPr lang="en-US"/>
              <a:t>SCHOOL DISTRICT</a:t>
            </a:r>
          </a:p>
        </p:txBody>
      </p:sp>
      <p:sp>
        <p:nvSpPr>
          <p:cNvPr id="19" name="Content Placeholder 9"/>
          <p:cNvSpPr>
            <a:spLocks noGrp="1"/>
          </p:cNvSpPr>
          <p:nvPr>
            <p:ph sz="quarter" idx="17" hasCustomPrompt="1"/>
          </p:nvPr>
        </p:nvSpPr>
        <p:spPr>
          <a:xfrm>
            <a:off x="5638800" y="4899538"/>
            <a:ext cx="3214687" cy="305812"/>
          </a:xfrm>
        </p:spPr>
        <p:txBody>
          <a:bodyPr>
            <a:normAutofit/>
          </a:bodyPr>
          <a:lstStyle>
            <a:lvl1pPr marL="0" indent="0" algn="ctr">
              <a:buNone/>
              <a:defRPr sz="1400" b="0" cap="all" baseline="0">
                <a:latin typeface="Palatino Linotype" panose="02040502050505030304" pitchFamily="18" charset="0"/>
              </a:defRPr>
            </a:lvl1pPr>
          </a:lstStyle>
          <a:p>
            <a:pPr lvl="0"/>
            <a:r>
              <a:rPr lang="en-US"/>
              <a:t>MONTH, DAY YEAR</a:t>
            </a:r>
          </a:p>
        </p:txBody>
      </p:sp>
    </p:spTree>
    <p:extLst>
      <p:ext uri="{BB962C8B-B14F-4D97-AF65-F5344CB8AC3E}">
        <p14:creationId xmlns:p14="http://schemas.microsoft.com/office/powerpoint/2010/main" val="3690765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C6E9D6-B9CE-41FC-A46F-66C9A738A563}"/>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r="11000"/>
          <a:stretch/>
        </p:blipFill>
        <p:spPr>
          <a:xfrm>
            <a:off x="0" y="0"/>
            <a:ext cx="9144000" cy="6858000"/>
          </a:xfrm>
          <a:prstGeom prst="rect">
            <a:avLst/>
          </a:prstGeom>
        </p:spPr>
      </p:pic>
      <p:sp>
        <p:nvSpPr>
          <p:cNvPr id="20" name="Rectangle 19"/>
          <p:cNvSpPr/>
          <p:nvPr userDrawn="1"/>
        </p:nvSpPr>
        <p:spPr>
          <a:xfrm>
            <a:off x="0" y="0"/>
            <a:ext cx="9144000"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p:cNvSpPr>
            <a:spLocks noGrp="1"/>
          </p:cNvSpPr>
          <p:nvPr>
            <p:ph type="body" sz="quarter" idx="11" hasCustomPrompt="1"/>
          </p:nvPr>
        </p:nvSpPr>
        <p:spPr>
          <a:xfrm>
            <a:off x="5029200" y="2971800"/>
            <a:ext cx="381000" cy="457200"/>
          </a:xfrm>
        </p:spPr>
        <p:txBody>
          <a:bodyPr>
            <a:noAutofit/>
          </a:bodyPr>
          <a:lstStyle>
            <a:lvl1pPr marL="0" indent="0">
              <a:buNone/>
              <a:defRPr sz="3200" b="0">
                <a:solidFill>
                  <a:schemeClr val="bg1">
                    <a:lumMod val="50000"/>
                  </a:schemeClr>
                </a:solidFill>
              </a:defRPr>
            </a:lvl1pPr>
          </a:lstStyle>
          <a:p>
            <a:pPr lvl="0"/>
            <a:r>
              <a:rPr lang="en-US"/>
              <a:t>1</a:t>
            </a:r>
          </a:p>
        </p:txBody>
      </p:sp>
      <p:sp>
        <p:nvSpPr>
          <p:cNvPr id="10" name="Text Placeholder 9"/>
          <p:cNvSpPr>
            <a:spLocks noGrp="1"/>
          </p:cNvSpPr>
          <p:nvPr>
            <p:ph type="body" sz="quarter" idx="12" hasCustomPrompt="1"/>
          </p:nvPr>
        </p:nvSpPr>
        <p:spPr>
          <a:xfrm>
            <a:off x="5410200" y="3124200"/>
            <a:ext cx="2971800" cy="457200"/>
          </a:xfrm>
        </p:spPr>
        <p:txBody>
          <a:bodyPr>
            <a:normAutofit/>
          </a:bodyPr>
          <a:lstStyle>
            <a:lvl1pPr marL="0" indent="0">
              <a:buNone/>
              <a:defRPr sz="1400" b="1" cap="all" baseline="0">
                <a:solidFill>
                  <a:srgbClr val="7C2529"/>
                </a:solidFill>
              </a:defRPr>
            </a:lvl1pPr>
          </a:lstStyle>
          <a:p>
            <a:pPr lvl="0"/>
            <a:r>
              <a:rPr lang="en-US"/>
              <a:t>TITLE</a:t>
            </a:r>
          </a:p>
        </p:txBody>
      </p:sp>
      <p:sp>
        <p:nvSpPr>
          <p:cNvPr id="11" name="Text Placeholder 7"/>
          <p:cNvSpPr>
            <a:spLocks noGrp="1"/>
          </p:cNvSpPr>
          <p:nvPr>
            <p:ph type="body" sz="quarter" idx="13" hasCustomPrompt="1"/>
          </p:nvPr>
        </p:nvSpPr>
        <p:spPr>
          <a:xfrm>
            <a:off x="5029200" y="3581400"/>
            <a:ext cx="381000" cy="457200"/>
          </a:xfrm>
        </p:spPr>
        <p:txBody>
          <a:bodyPr>
            <a:noAutofit/>
          </a:bodyPr>
          <a:lstStyle>
            <a:lvl1pPr marL="0" indent="0">
              <a:buNone/>
              <a:defRPr sz="3200" b="0">
                <a:solidFill>
                  <a:schemeClr val="bg1">
                    <a:lumMod val="50000"/>
                  </a:schemeClr>
                </a:solidFill>
              </a:defRPr>
            </a:lvl1pPr>
          </a:lstStyle>
          <a:p>
            <a:pPr lvl="0"/>
            <a:r>
              <a:rPr lang="en-US"/>
              <a:t>2</a:t>
            </a:r>
          </a:p>
        </p:txBody>
      </p:sp>
      <p:sp>
        <p:nvSpPr>
          <p:cNvPr id="12" name="Text Placeholder 9"/>
          <p:cNvSpPr>
            <a:spLocks noGrp="1"/>
          </p:cNvSpPr>
          <p:nvPr>
            <p:ph type="body" sz="quarter" idx="14" hasCustomPrompt="1"/>
          </p:nvPr>
        </p:nvSpPr>
        <p:spPr>
          <a:xfrm>
            <a:off x="5410200" y="3733800"/>
            <a:ext cx="2971800" cy="457200"/>
          </a:xfrm>
        </p:spPr>
        <p:txBody>
          <a:bodyPr>
            <a:normAutofit/>
          </a:bodyPr>
          <a:lstStyle>
            <a:lvl1pPr marL="0" indent="0">
              <a:buNone/>
              <a:defRPr sz="1400" b="1" cap="all" baseline="0">
                <a:solidFill>
                  <a:srgbClr val="7C2529"/>
                </a:solidFill>
              </a:defRPr>
            </a:lvl1pPr>
          </a:lstStyle>
          <a:p>
            <a:pPr lvl="0"/>
            <a:r>
              <a:rPr lang="en-US"/>
              <a:t>TITLE</a:t>
            </a:r>
          </a:p>
        </p:txBody>
      </p:sp>
      <p:sp>
        <p:nvSpPr>
          <p:cNvPr id="13" name="Text Placeholder 7"/>
          <p:cNvSpPr>
            <a:spLocks noGrp="1"/>
          </p:cNvSpPr>
          <p:nvPr>
            <p:ph type="body" sz="quarter" idx="15" hasCustomPrompt="1"/>
          </p:nvPr>
        </p:nvSpPr>
        <p:spPr>
          <a:xfrm>
            <a:off x="5029200" y="4191000"/>
            <a:ext cx="381000" cy="457200"/>
          </a:xfrm>
        </p:spPr>
        <p:txBody>
          <a:bodyPr>
            <a:noAutofit/>
          </a:bodyPr>
          <a:lstStyle>
            <a:lvl1pPr marL="0" indent="0">
              <a:buNone/>
              <a:defRPr sz="3200" b="0">
                <a:solidFill>
                  <a:schemeClr val="bg1">
                    <a:lumMod val="50000"/>
                  </a:schemeClr>
                </a:solidFill>
              </a:defRPr>
            </a:lvl1pPr>
          </a:lstStyle>
          <a:p>
            <a:pPr lvl="0"/>
            <a:r>
              <a:rPr lang="en-US"/>
              <a:t>3</a:t>
            </a:r>
          </a:p>
        </p:txBody>
      </p:sp>
      <p:sp>
        <p:nvSpPr>
          <p:cNvPr id="14" name="Text Placeholder 9"/>
          <p:cNvSpPr>
            <a:spLocks noGrp="1"/>
          </p:cNvSpPr>
          <p:nvPr>
            <p:ph type="body" sz="quarter" idx="16" hasCustomPrompt="1"/>
          </p:nvPr>
        </p:nvSpPr>
        <p:spPr>
          <a:xfrm>
            <a:off x="5410200" y="4343400"/>
            <a:ext cx="2971800" cy="457200"/>
          </a:xfrm>
        </p:spPr>
        <p:txBody>
          <a:bodyPr>
            <a:normAutofit/>
          </a:bodyPr>
          <a:lstStyle>
            <a:lvl1pPr marL="0" indent="0">
              <a:buNone/>
              <a:defRPr sz="1400" b="1" cap="all" baseline="0">
                <a:solidFill>
                  <a:srgbClr val="7C2529"/>
                </a:solidFill>
              </a:defRPr>
            </a:lvl1pPr>
          </a:lstStyle>
          <a:p>
            <a:pPr lvl="0"/>
            <a:r>
              <a:rPr lang="en-US"/>
              <a:t>TITLE</a:t>
            </a:r>
          </a:p>
        </p:txBody>
      </p:sp>
      <p:sp>
        <p:nvSpPr>
          <p:cNvPr id="15" name="Text Placeholder 7"/>
          <p:cNvSpPr>
            <a:spLocks noGrp="1"/>
          </p:cNvSpPr>
          <p:nvPr>
            <p:ph type="body" sz="quarter" idx="17" hasCustomPrompt="1"/>
          </p:nvPr>
        </p:nvSpPr>
        <p:spPr>
          <a:xfrm>
            <a:off x="5029200" y="4800600"/>
            <a:ext cx="381000" cy="457200"/>
          </a:xfrm>
        </p:spPr>
        <p:txBody>
          <a:bodyPr>
            <a:noAutofit/>
          </a:bodyPr>
          <a:lstStyle>
            <a:lvl1pPr marL="0" indent="0">
              <a:buNone/>
              <a:defRPr sz="3200" b="0">
                <a:solidFill>
                  <a:schemeClr val="bg1">
                    <a:lumMod val="50000"/>
                  </a:schemeClr>
                </a:solidFill>
              </a:defRPr>
            </a:lvl1pPr>
          </a:lstStyle>
          <a:p>
            <a:pPr lvl="0"/>
            <a:r>
              <a:rPr lang="en-US"/>
              <a:t>4</a:t>
            </a:r>
          </a:p>
        </p:txBody>
      </p:sp>
      <p:sp>
        <p:nvSpPr>
          <p:cNvPr id="16" name="Text Placeholder 9"/>
          <p:cNvSpPr>
            <a:spLocks noGrp="1"/>
          </p:cNvSpPr>
          <p:nvPr>
            <p:ph type="body" sz="quarter" idx="18" hasCustomPrompt="1"/>
          </p:nvPr>
        </p:nvSpPr>
        <p:spPr>
          <a:xfrm>
            <a:off x="5410200" y="4953000"/>
            <a:ext cx="2971800" cy="457200"/>
          </a:xfrm>
        </p:spPr>
        <p:txBody>
          <a:bodyPr>
            <a:normAutofit/>
          </a:bodyPr>
          <a:lstStyle>
            <a:lvl1pPr marL="0" indent="0">
              <a:buNone/>
              <a:defRPr sz="1400" b="1" cap="all" baseline="0">
                <a:solidFill>
                  <a:srgbClr val="7C2529"/>
                </a:solidFill>
              </a:defRPr>
            </a:lvl1pPr>
          </a:lstStyle>
          <a:p>
            <a:pPr lvl="0"/>
            <a:r>
              <a:rPr lang="en-US"/>
              <a:t>TITLE</a:t>
            </a:r>
          </a:p>
        </p:txBody>
      </p:sp>
      <p:sp>
        <p:nvSpPr>
          <p:cNvPr id="17" name="TextBox 16"/>
          <p:cNvSpPr txBox="1"/>
          <p:nvPr userDrawn="1"/>
        </p:nvSpPr>
        <p:spPr>
          <a:xfrm>
            <a:off x="5029200" y="2187714"/>
            <a:ext cx="243840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4000" b="1" kern="1200" noProof="0">
                <a:solidFill>
                  <a:srgbClr val="7C2529"/>
                </a:solidFill>
                <a:latin typeface="Palatino Linotype" panose="02040502050505030304" pitchFamily="18" charset="0"/>
                <a:ea typeface="+mn-ea"/>
                <a:cs typeface="+mn-cs"/>
              </a:rPr>
              <a:t>TOC</a:t>
            </a:r>
          </a:p>
        </p:txBody>
      </p:sp>
      <p:grpSp>
        <p:nvGrpSpPr>
          <p:cNvPr id="22" name="Group 21"/>
          <p:cNvGrpSpPr/>
          <p:nvPr userDrawn="1"/>
        </p:nvGrpSpPr>
        <p:grpSpPr>
          <a:xfrm>
            <a:off x="8491869" y="2231215"/>
            <a:ext cx="652132" cy="4634205"/>
            <a:chOff x="8491869" y="2231216"/>
            <a:chExt cx="652132" cy="4626782"/>
          </a:xfrm>
        </p:grpSpPr>
        <p:sp>
          <p:nvSpPr>
            <p:cNvPr id="23" name="Rectangle 22"/>
            <p:cNvSpPr/>
            <p:nvPr/>
          </p:nvSpPr>
          <p:spPr>
            <a:xfrm>
              <a:off x="8491870" y="3232297"/>
              <a:ext cx="652131" cy="3625701"/>
            </a:xfrm>
            <a:prstGeom prst="rect">
              <a:avLst/>
            </a:prstGeom>
            <a:solidFill>
              <a:srgbClr val="7C2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ight Triangle 23"/>
            <p:cNvSpPr/>
            <p:nvPr/>
          </p:nvSpPr>
          <p:spPr>
            <a:xfrm rot="16200000">
              <a:off x="8317394" y="2405691"/>
              <a:ext cx="1001081" cy="652132"/>
            </a:xfrm>
            <a:prstGeom prst="rtTriangle">
              <a:avLst/>
            </a:prstGeom>
            <a:solidFill>
              <a:srgbClr val="7C251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5" name="Rectangle 24"/>
          <p:cNvSpPr/>
          <p:nvPr userDrawn="1"/>
        </p:nvSpPr>
        <p:spPr>
          <a:xfrm>
            <a:off x="297180" y="274320"/>
            <a:ext cx="8549640" cy="6309360"/>
          </a:xfrm>
          <a:prstGeom prst="rect">
            <a:avLst/>
          </a:prstGeom>
          <a:noFill/>
          <a:ln w="1270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6" name="Picture 3" descr="S:\Admin\Client &amp; Business Development\.01 Master\DG Branding\CS Rebranding\Logo\CS-FINAL-ICON-COLOR.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258175" y="356340"/>
            <a:ext cx="533400" cy="558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9860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4" name="Text Placeholder 9"/>
          <p:cNvSpPr>
            <a:spLocks noGrp="1"/>
          </p:cNvSpPr>
          <p:nvPr>
            <p:ph type="body" sz="quarter" idx="15" hasCustomPrompt="1"/>
          </p:nvPr>
        </p:nvSpPr>
        <p:spPr>
          <a:xfrm>
            <a:off x="304800" y="809625"/>
            <a:ext cx="8534400" cy="533400"/>
          </a:xfrm>
        </p:spPr>
        <p:txBody>
          <a:bodyPr>
            <a:noAutofit/>
          </a:bodyPr>
          <a:lstStyle>
            <a:lvl1pPr marL="0" indent="0" algn="ctr">
              <a:buNone/>
              <a:defRPr sz="2600" b="1" kern="100" cap="all" spc="400" baseline="0">
                <a:solidFill>
                  <a:srgbClr val="7C2529"/>
                </a:solidFill>
                <a:latin typeface="Palatino Linotype" panose="02040502050505030304" pitchFamily="18" charset="0"/>
              </a:defRPr>
            </a:lvl1pPr>
          </a:lstStyle>
          <a:p>
            <a:pPr lvl="0"/>
            <a:r>
              <a:rPr lang="en-US"/>
              <a:t>PAGE TITLE</a:t>
            </a:r>
          </a:p>
          <a:p>
            <a:pPr lvl="0"/>
            <a:endParaRPr lang="en-US"/>
          </a:p>
        </p:txBody>
      </p:sp>
      <p:sp>
        <p:nvSpPr>
          <p:cNvPr id="10" name="Text Placeholder 9"/>
          <p:cNvSpPr>
            <a:spLocks noGrp="1"/>
          </p:cNvSpPr>
          <p:nvPr>
            <p:ph type="body" sz="quarter" idx="14" hasCustomPrompt="1"/>
          </p:nvPr>
        </p:nvSpPr>
        <p:spPr>
          <a:xfrm>
            <a:off x="304800" y="1266825"/>
            <a:ext cx="8534400" cy="533400"/>
          </a:xfrm>
        </p:spPr>
        <p:txBody>
          <a:bodyPr>
            <a:normAutofit/>
          </a:bodyPr>
          <a:lstStyle>
            <a:lvl1pPr marL="0" indent="0" algn="ctr">
              <a:buNone/>
              <a:defRPr sz="1500" b="1" cap="all" baseline="0">
                <a:solidFill>
                  <a:srgbClr val="5A5B5B"/>
                </a:solidFill>
                <a:latin typeface="Palatino Linotype" panose="02040502050505030304" pitchFamily="18" charset="0"/>
              </a:defRPr>
            </a:lvl1pPr>
          </a:lstStyle>
          <a:p>
            <a:pPr lvl="0"/>
            <a:r>
              <a:rPr lang="en-US"/>
              <a:t>PAGE SUBTITLE</a:t>
            </a:r>
          </a:p>
          <a:p>
            <a:pPr lvl="0"/>
            <a:endParaRPr lang="en-US"/>
          </a:p>
        </p:txBody>
      </p:sp>
      <p:grpSp>
        <p:nvGrpSpPr>
          <p:cNvPr id="11" name="Group 10"/>
          <p:cNvGrpSpPr/>
          <p:nvPr userDrawn="1"/>
        </p:nvGrpSpPr>
        <p:grpSpPr>
          <a:xfrm>
            <a:off x="3200400" y="1625735"/>
            <a:ext cx="2743200" cy="1072"/>
            <a:chOff x="3200400" y="2711430"/>
            <a:chExt cx="2743200" cy="1588"/>
          </a:xfrm>
        </p:grpSpPr>
        <p:cxnSp>
          <p:nvCxnSpPr>
            <p:cNvPr id="12" name="Straight Connector 11"/>
            <p:cNvCxnSpPr/>
            <p:nvPr/>
          </p:nvCxnSpPr>
          <p:spPr>
            <a:xfrm>
              <a:off x="3200400" y="2711430"/>
              <a:ext cx="2743200" cy="1588"/>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114800" y="2711430"/>
              <a:ext cx="914400" cy="1588"/>
            </a:xfrm>
            <a:prstGeom prst="line">
              <a:avLst/>
            </a:prstGeom>
            <a:ln w="38100">
              <a:solidFill>
                <a:srgbClr val="7A241D"/>
              </a:solidFill>
            </a:ln>
          </p:spPr>
          <p:style>
            <a:lnRef idx="1">
              <a:schemeClr val="accent1"/>
            </a:lnRef>
            <a:fillRef idx="0">
              <a:schemeClr val="accent1"/>
            </a:fillRef>
            <a:effectRef idx="0">
              <a:schemeClr val="accent1"/>
            </a:effectRef>
            <a:fontRef idx="minor">
              <a:schemeClr val="tx1"/>
            </a:fontRef>
          </p:style>
        </p:cxnSp>
      </p:grpSp>
      <p:sp>
        <p:nvSpPr>
          <p:cNvPr id="16" name="Text Placeholder 15"/>
          <p:cNvSpPr>
            <a:spLocks noGrp="1"/>
          </p:cNvSpPr>
          <p:nvPr>
            <p:ph type="body" sz="quarter" idx="16"/>
          </p:nvPr>
        </p:nvSpPr>
        <p:spPr>
          <a:xfrm>
            <a:off x="457200" y="2057400"/>
            <a:ext cx="7924800" cy="4495800"/>
          </a:xfrm>
        </p:spPr>
        <p:txBody>
          <a:bodyPr/>
          <a:lstStyle>
            <a:lvl1pPr>
              <a:lnSpc>
                <a:spcPct val="85000"/>
              </a:lnSpc>
              <a:buSzPct val="150000"/>
              <a:defRPr sz="1400">
                <a:latin typeface="Palatino Linotype" panose="02040502050505030304" pitchFamily="18" charset="0"/>
              </a:defRPr>
            </a:lvl1pPr>
            <a:lvl2pPr marL="800100" indent="-342900">
              <a:lnSpc>
                <a:spcPct val="85000"/>
              </a:lnSpc>
              <a:buFont typeface="Wingdings" panose="05000000000000000000" pitchFamily="2" charset="2"/>
              <a:buChar char="§"/>
              <a:defRPr sz="1400">
                <a:latin typeface="Palatino Linotype" panose="02040502050505030304" pitchFamily="18" charset="0"/>
              </a:defRPr>
            </a:lvl2pPr>
            <a:lvl3pPr>
              <a:defRPr sz="1400">
                <a:latin typeface="Palatino Linotype" panose="02040502050505030304" pitchFamily="18" charset="0"/>
              </a:defRPr>
            </a:lvl3pPr>
            <a:lvl4pPr>
              <a:defRPr sz="1400">
                <a:latin typeface="Palatino Linotype" panose="02040502050505030304" pitchFamily="18" charset="0"/>
              </a:defRPr>
            </a:lvl4pPr>
            <a:lvl5pPr>
              <a:defRPr sz="1400">
                <a:latin typeface="Palatino Linotype" panose="02040502050505030304" pitchFamily="18" charset="0"/>
              </a:defRPr>
            </a:lvl5pPr>
          </a:lstStyle>
          <a:p>
            <a:pPr lvl="0"/>
            <a:r>
              <a:rPr lang="en-US"/>
              <a:t>Edit Master text styles</a:t>
            </a:r>
          </a:p>
          <a:p>
            <a:pPr lvl="1"/>
            <a:r>
              <a:rPr lang="en-US"/>
              <a:t>Second level</a:t>
            </a:r>
          </a:p>
        </p:txBody>
      </p:sp>
      <p:sp>
        <p:nvSpPr>
          <p:cNvPr id="17" name="Slide Number Placeholder 5"/>
          <p:cNvSpPr>
            <a:spLocks noGrp="1"/>
          </p:cNvSpPr>
          <p:nvPr>
            <p:ph type="sldNum" sz="quarter" idx="12"/>
          </p:nvPr>
        </p:nvSpPr>
        <p:spPr>
          <a:xfrm>
            <a:off x="8610600" y="6553200"/>
            <a:ext cx="457200" cy="365125"/>
          </a:xfrm>
        </p:spPr>
        <p:txBody>
          <a:bodyPr/>
          <a:lstStyle/>
          <a:p>
            <a:fld id="{9B1A8B49-02CA-4884-9AB6-9E6F8B5D93F3}" type="slidenum">
              <a:rPr lang="en-US" smtClean="0"/>
              <a:t>‹#›</a:t>
            </a:fld>
            <a:endParaRPr lang="en-US"/>
          </a:p>
        </p:txBody>
      </p:sp>
      <p:sp>
        <p:nvSpPr>
          <p:cNvPr id="9" name="Slide Number Placeholder 5"/>
          <p:cNvSpPr txBox="1">
            <a:spLocks/>
          </p:cNvSpPr>
          <p:nvPr userDrawn="1"/>
        </p:nvSpPr>
        <p:spPr>
          <a:xfrm>
            <a:off x="8503920" y="6574536"/>
            <a:ext cx="640080" cy="283464"/>
          </a:xfrm>
          <a:prstGeom prst="rect">
            <a:avLst/>
          </a:prstGeom>
        </p:spPr>
        <p:txBody>
          <a:bodyPr vert="horz" lIns="91440" tIns="45720" rIns="91440" bIns="45720" rtlCol="0" anchor="ctr"/>
          <a:lstStyle>
            <a:defPPr>
              <a:defRPr lang="en-US"/>
            </a:defPPr>
            <a:lvl1pPr marL="0" algn="ctr" defTabSz="914400" rtl="0" eaLnBrk="1" latinLnBrk="0" hangingPunct="1">
              <a:defRPr sz="1800" kern="1200">
                <a:solidFill>
                  <a:schemeClr val="bg1"/>
                </a:solidFill>
                <a:latin typeface="Palatino Linotype" panose="02040502050505030304"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3B54ED8-8060-664E-AE7B-E8151051CE62}" type="slidenum">
              <a:rPr lang="en-US" smtClean="0"/>
              <a:pPr/>
              <a:t>‹#›</a:t>
            </a:fld>
            <a:endParaRPr lang="en-US"/>
          </a:p>
        </p:txBody>
      </p:sp>
    </p:spTree>
    <p:extLst>
      <p:ext uri="{BB962C8B-B14F-4D97-AF65-F5344CB8AC3E}">
        <p14:creationId xmlns:p14="http://schemas.microsoft.com/office/powerpoint/2010/main" val="4174609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Subtitle">
    <p:spTree>
      <p:nvGrpSpPr>
        <p:cNvPr id="1" name=""/>
        <p:cNvGrpSpPr/>
        <p:nvPr/>
      </p:nvGrpSpPr>
      <p:grpSpPr>
        <a:xfrm>
          <a:off x="0" y="0"/>
          <a:ext cx="0" cy="0"/>
          <a:chOff x="0" y="0"/>
          <a:chExt cx="0" cy="0"/>
        </a:xfrm>
      </p:grpSpPr>
      <p:pic>
        <p:nvPicPr>
          <p:cNvPr id="4" name="Picture 3" descr="A picture containing indoor, table, kitchen, window&#10;&#10;Description automatically generated">
            <a:extLst>
              <a:ext uri="{FF2B5EF4-FFF2-40B4-BE49-F238E27FC236}">
                <a16:creationId xmlns:a16="http://schemas.microsoft.com/office/drawing/2014/main" id="{7FB51201-1B68-4DF8-AE4A-954CC1F8E19D}"/>
              </a:ext>
            </a:extLst>
          </p:cNvPr>
          <p:cNvPicPr>
            <a:picLocks noChangeAspect="1"/>
          </p:cNvPicPr>
          <p:nvPr userDrawn="1"/>
        </p:nvPicPr>
        <p:blipFill rotWithShape="1">
          <a:blip r:embed="rId2" cstate="print">
            <a:alphaModFix amt="11000"/>
            <a:extLst>
              <a:ext uri="{28A0092B-C50C-407E-A947-70E740481C1C}">
                <a14:useLocalDpi xmlns:a14="http://schemas.microsoft.com/office/drawing/2010/main" val="0"/>
              </a:ext>
            </a:extLst>
          </a:blip>
          <a:srcRect l="5882" t="430" r="5882" b="430"/>
          <a:stretch/>
        </p:blipFill>
        <p:spPr>
          <a:xfrm>
            <a:off x="0" y="0"/>
            <a:ext cx="9144000" cy="6858000"/>
          </a:xfrm>
          <a:prstGeom prst="rect">
            <a:avLst/>
          </a:prstGeom>
          <a:noFill/>
        </p:spPr>
      </p:pic>
      <p:sp>
        <p:nvSpPr>
          <p:cNvPr id="14" name="Text Placeholder 9"/>
          <p:cNvSpPr>
            <a:spLocks noGrp="1"/>
          </p:cNvSpPr>
          <p:nvPr>
            <p:ph type="body" sz="quarter" idx="15" hasCustomPrompt="1"/>
          </p:nvPr>
        </p:nvSpPr>
        <p:spPr>
          <a:xfrm>
            <a:off x="685800" y="372762"/>
            <a:ext cx="8153400" cy="533400"/>
          </a:xfrm>
        </p:spPr>
        <p:txBody>
          <a:bodyPr>
            <a:noAutofit/>
          </a:bodyPr>
          <a:lstStyle>
            <a:lvl1pPr marL="0" indent="0" algn="l">
              <a:buNone/>
              <a:defRPr sz="1800" b="1" kern="100" cap="all" spc="400" baseline="0">
                <a:solidFill>
                  <a:srgbClr val="3D3C3D"/>
                </a:solidFill>
                <a:latin typeface="Agenda" panose="02000603040000020004" pitchFamily="50" charset="0"/>
              </a:defRPr>
            </a:lvl1pPr>
          </a:lstStyle>
          <a:p>
            <a:pPr lvl="0"/>
            <a:r>
              <a:rPr lang="en-US"/>
              <a:t>PAGE TITLE</a:t>
            </a:r>
          </a:p>
          <a:p>
            <a:pPr lvl="0"/>
            <a:endParaRPr lang="en-US"/>
          </a:p>
        </p:txBody>
      </p:sp>
      <p:sp>
        <p:nvSpPr>
          <p:cNvPr id="17" name="Slide Number Placeholder 5"/>
          <p:cNvSpPr>
            <a:spLocks noGrp="1"/>
          </p:cNvSpPr>
          <p:nvPr>
            <p:ph type="sldNum" sz="quarter" idx="12"/>
          </p:nvPr>
        </p:nvSpPr>
        <p:spPr>
          <a:xfrm>
            <a:off x="8610600" y="6553200"/>
            <a:ext cx="457200" cy="365125"/>
          </a:xfrm>
        </p:spPr>
        <p:txBody>
          <a:bodyPr/>
          <a:lstStyle/>
          <a:p>
            <a:fld id="{9B1A8B49-02CA-4884-9AB6-9E6F8B5D93F3}" type="slidenum">
              <a:rPr lang="en-US" smtClean="0"/>
              <a:t>‹#›</a:t>
            </a:fld>
            <a:endParaRPr lang="en-US"/>
          </a:p>
        </p:txBody>
      </p:sp>
      <p:sp>
        <p:nvSpPr>
          <p:cNvPr id="9" name="Slide Number Placeholder 5"/>
          <p:cNvSpPr txBox="1">
            <a:spLocks/>
          </p:cNvSpPr>
          <p:nvPr userDrawn="1"/>
        </p:nvSpPr>
        <p:spPr>
          <a:xfrm>
            <a:off x="8503920" y="6574536"/>
            <a:ext cx="640080" cy="283464"/>
          </a:xfrm>
          <a:prstGeom prst="rect">
            <a:avLst/>
          </a:prstGeom>
        </p:spPr>
        <p:txBody>
          <a:bodyPr vert="horz" lIns="91440" tIns="45720" rIns="91440" bIns="45720" rtlCol="0" anchor="ctr"/>
          <a:lstStyle>
            <a:defPPr>
              <a:defRPr lang="en-US"/>
            </a:defPPr>
            <a:lvl1pPr marL="0" algn="ctr" defTabSz="914400" rtl="0" eaLnBrk="1" latinLnBrk="0" hangingPunct="1">
              <a:defRPr sz="1800" kern="1200">
                <a:solidFill>
                  <a:schemeClr val="bg1"/>
                </a:solidFill>
                <a:latin typeface="Palatino Linotype" panose="02040502050505030304"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3B54ED8-8060-664E-AE7B-E8151051CE62}" type="slidenum">
              <a:rPr lang="en-US" sz="1100" smtClean="0">
                <a:latin typeface="Agenda" panose="02000603040000020004" pitchFamily="50" charset="0"/>
              </a:rPr>
              <a:pPr/>
              <a:t>‹#›</a:t>
            </a:fld>
            <a:endParaRPr lang="en-US">
              <a:latin typeface="Agenda" panose="02000603040000020004" pitchFamily="50" charset="0"/>
            </a:endParaRPr>
          </a:p>
        </p:txBody>
      </p:sp>
      <p:sp>
        <p:nvSpPr>
          <p:cNvPr id="2" name="Isosceles Triangle 1">
            <a:extLst>
              <a:ext uri="{FF2B5EF4-FFF2-40B4-BE49-F238E27FC236}">
                <a16:creationId xmlns:a16="http://schemas.microsoft.com/office/drawing/2014/main" id="{CDCEAFCB-6CD9-4B21-A909-C2357DFBE73F}"/>
              </a:ext>
            </a:extLst>
          </p:cNvPr>
          <p:cNvSpPr/>
          <p:nvPr userDrawn="1"/>
        </p:nvSpPr>
        <p:spPr>
          <a:xfrm rot="5400000">
            <a:off x="533400" y="533400"/>
            <a:ext cx="76200" cy="7620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3909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4D16DF-87B5-49BB-B646-406F1CB57689}"/>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4561" r="4200"/>
          <a:stretch/>
        </p:blipFill>
        <p:spPr>
          <a:xfrm>
            <a:off x="-1" y="-1"/>
            <a:ext cx="9144001" cy="6869873"/>
          </a:xfrm>
          <a:prstGeom prst="rect">
            <a:avLst/>
          </a:prstGeom>
        </p:spPr>
      </p:pic>
      <p:sp>
        <p:nvSpPr>
          <p:cNvPr id="8" name="Rectangle 7"/>
          <p:cNvSpPr/>
          <p:nvPr userDrawn="1"/>
        </p:nvSpPr>
        <p:spPr>
          <a:xfrm>
            <a:off x="0" y="-2"/>
            <a:ext cx="9144000" cy="6870702"/>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297180" y="6533712"/>
            <a:ext cx="4351020" cy="365125"/>
          </a:xfrm>
          <a:prstGeom prst="rect">
            <a:avLst/>
          </a:prstGeom>
        </p:spPr>
        <p:txBody>
          <a:bodyPr/>
          <a:lstStyle/>
          <a:p>
            <a:endParaRPr lang="en-US"/>
          </a:p>
        </p:txBody>
      </p:sp>
      <p:sp>
        <p:nvSpPr>
          <p:cNvPr id="10" name="Text Placeholder 9"/>
          <p:cNvSpPr>
            <a:spLocks noGrp="1"/>
          </p:cNvSpPr>
          <p:nvPr>
            <p:ph type="body" sz="quarter" idx="13" hasCustomPrompt="1"/>
          </p:nvPr>
        </p:nvSpPr>
        <p:spPr>
          <a:xfrm>
            <a:off x="381001" y="1866900"/>
            <a:ext cx="8110868" cy="3124200"/>
          </a:xfrm>
        </p:spPr>
        <p:txBody>
          <a:bodyPr anchor="ctr">
            <a:normAutofit/>
          </a:bodyPr>
          <a:lstStyle>
            <a:lvl1pPr marL="0" indent="0" algn="ctr">
              <a:lnSpc>
                <a:spcPct val="85000"/>
              </a:lnSpc>
              <a:spcBef>
                <a:spcPts val="336"/>
              </a:spcBef>
              <a:buNone/>
              <a:defRPr sz="4500" b="1" cap="all" baseline="0">
                <a:solidFill>
                  <a:srgbClr val="7C2529"/>
                </a:solidFill>
              </a:defRPr>
            </a:lvl1pPr>
          </a:lstStyle>
          <a:p>
            <a:pPr lvl="0"/>
            <a:r>
              <a:rPr lang="en-US"/>
              <a:t>SECTION HEADER</a:t>
            </a:r>
          </a:p>
        </p:txBody>
      </p:sp>
      <p:sp>
        <p:nvSpPr>
          <p:cNvPr id="6" name="Slide Number Placeholder 5"/>
          <p:cNvSpPr>
            <a:spLocks noGrp="1"/>
          </p:cNvSpPr>
          <p:nvPr>
            <p:ph type="sldNum" sz="quarter" idx="12"/>
          </p:nvPr>
        </p:nvSpPr>
        <p:spPr/>
        <p:txBody>
          <a:bodyPr/>
          <a:lstStyle/>
          <a:p>
            <a:fld id="{9B1A8B49-02CA-4884-9AB6-9E6F8B5D93F3}" type="slidenum">
              <a:rPr lang="en-US" smtClean="0"/>
              <a:t>‹#›</a:t>
            </a:fld>
            <a:endParaRPr lang="en-US"/>
          </a:p>
        </p:txBody>
      </p:sp>
      <p:grpSp>
        <p:nvGrpSpPr>
          <p:cNvPr id="12" name="Group 11"/>
          <p:cNvGrpSpPr/>
          <p:nvPr userDrawn="1"/>
        </p:nvGrpSpPr>
        <p:grpSpPr>
          <a:xfrm>
            <a:off x="8491869" y="2243091"/>
            <a:ext cx="652132" cy="4626782"/>
            <a:chOff x="8491869" y="2231216"/>
            <a:chExt cx="652132" cy="4626782"/>
          </a:xfrm>
        </p:grpSpPr>
        <p:sp>
          <p:nvSpPr>
            <p:cNvPr id="13" name="Rectangle 12"/>
            <p:cNvSpPr/>
            <p:nvPr/>
          </p:nvSpPr>
          <p:spPr>
            <a:xfrm>
              <a:off x="8491870" y="3232297"/>
              <a:ext cx="652131" cy="3625701"/>
            </a:xfrm>
            <a:prstGeom prst="rect">
              <a:avLst/>
            </a:prstGeom>
            <a:solidFill>
              <a:srgbClr val="7C2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Triangle 13"/>
            <p:cNvSpPr/>
            <p:nvPr/>
          </p:nvSpPr>
          <p:spPr>
            <a:xfrm rot="16200000">
              <a:off x="8317394" y="2405691"/>
              <a:ext cx="1001081" cy="652132"/>
            </a:xfrm>
            <a:prstGeom prst="rtTriangle">
              <a:avLst/>
            </a:prstGeom>
            <a:solidFill>
              <a:srgbClr val="7C251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5" name="Rectangle 14"/>
          <p:cNvSpPr/>
          <p:nvPr userDrawn="1"/>
        </p:nvSpPr>
        <p:spPr>
          <a:xfrm>
            <a:off x="297180" y="274320"/>
            <a:ext cx="8549640" cy="6309360"/>
          </a:xfrm>
          <a:prstGeom prst="rect">
            <a:avLst/>
          </a:prstGeom>
          <a:noFill/>
          <a:ln w="1270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6" name="Picture 3" descr="S:\Admin\Client &amp; Business Development\.01 Master\DG Branding\CS Rebranding\Logo\CS-FINAL-ICON-COLOR.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258175" y="356340"/>
            <a:ext cx="533400" cy="558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8996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297180" y="6533712"/>
            <a:ext cx="4351020" cy="365125"/>
          </a:xfrm>
          <a:prstGeom prst="rect">
            <a:avLst/>
          </a:prstGeom>
        </p:spPr>
        <p:txBody>
          <a:bodyPr/>
          <a:lstStyle/>
          <a:p>
            <a:endParaRPr lang="en-US"/>
          </a:p>
        </p:txBody>
      </p:sp>
      <p:pic>
        <p:nvPicPr>
          <p:cNvPr id="14" name="Picture 2" descr="S:\Admin\Templates\Image Files\Approved Deliverable Images\shutterstock_388667902.jpg"/>
          <p:cNvPicPr>
            <a:picLocks noChangeAspect="1" noChangeArrowheads="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5377" t="198" r="5923"/>
          <a:stretch/>
        </p:blipFill>
        <p:spPr bwMode="auto">
          <a:xfrm>
            <a:off x="1"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userDrawn="1"/>
        </p:nvSpPr>
        <p:spPr>
          <a:xfrm>
            <a:off x="0" y="0"/>
            <a:ext cx="9144000" cy="6858000"/>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p>
            <a:fld id="{9B1A8B49-02CA-4884-9AB6-9E6F8B5D93F3}" type="slidenum">
              <a:rPr lang="en-US" smtClean="0"/>
              <a:t>‹#›</a:t>
            </a:fld>
            <a:endParaRPr lang="en-US"/>
          </a:p>
        </p:txBody>
      </p:sp>
      <p:grpSp>
        <p:nvGrpSpPr>
          <p:cNvPr id="16" name="Group 15"/>
          <p:cNvGrpSpPr/>
          <p:nvPr userDrawn="1"/>
        </p:nvGrpSpPr>
        <p:grpSpPr>
          <a:xfrm>
            <a:off x="8491869" y="2243091"/>
            <a:ext cx="652132" cy="4626782"/>
            <a:chOff x="8491869" y="2231216"/>
            <a:chExt cx="652132" cy="4626782"/>
          </a:xfrm>
        </p:grpSpPr>
        <p:sp>
          <p:nvSpPr>
            <p:cNvPr id="17" name="Rectangle 16"/>
            <p:cNvSpPr/>
            <p:nvPr/>
          </p:nvSpPr>
          <p:spPr>
            <a:xfrm>
              <a:off x="8491870" y="3232297"/>
              <a:ext cx="652131" cy="3625701"/>
            </a:xfrm>
            <a:prstGeom prst="rect">
              <a:avLst/>
            </a:prstGeom>
            <a:solidFill>
              <a:srgbClr val="7C2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16200000">
              <a:off x="8317394" y="2405691"/>
              <a:ext cx="1001081" cy="652132"/>
            </a:xfrm>
            <a:prstGeom prst="rtTriangle">
              <a:avLst/>
            </a:prstGeom>
            <a:solidFill>
              <a:srgbClr val="7C251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9" name="Rectangle 18"/>
          <p:cNvSpPr/>
          <p:nvPr userDrawn="1"/>
        </p:nvSpPr>
        <p:spPr>
          <a:xfrm>
            <a:off x="297180" y="274320"/>
            <a:ext cx="8549640" cy="6309360"/>
          </a:xfrm>
          <a:prstGeom prst="rect">
            <a:avLst/>
          </a:prstGeom>
          <a:noFill/>
          <a:ln w="1270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sz="quarter" idx="14" hasCustomPrompt="1"/>
          </p:nvPr>
        </p:nvSpPr>
        <p:spPr>
          <a:xfrm>
            <a:off x="4572000" y="5257800"/>
            <a:ext cx="2590800" cy="838200"/>
          </a:xfrm>
        </p:spPr>
        <p:txBody>
          <a:bodyPr/>
          <a:lstStyle>
            <a:lvl1pPr marL="0" marR="0" indent="0" algn="ctr" defTabSz="914400" rtl="0" eaLnBrk="1" fontAlgn="auto" latinLnBrk="0" hangingPunct="1">
              <a:lnSpc>
                <a:spcPct val="85000"/>
              </a:lnSpc>
              <a:spcBef>
                <a:spcPct val="20000"/>
              </a:spcBef>
              <a:spcAft>
                <a:spcPts val="0"/>
              </a:spcAft>
              <a:buClrTx/>
              <a:buSzTx/>
              <a:buFont typeface="Arial" panose="020B0604020202020204" pitchFamily="34" charset="0"/>
              <a:buNone/>
              <a:tabLst/>
              <a:defRPr baseline="0"/>
            </a:lvl1pPr>
          </a:lstStyle>
          <a:p>
            <a:pPr lvl="0"/>
            <a:r>
              <a:rPr lang="en-US"/>
              <a:t>Presenter Name </a:t>
            </a:r>
          </a:p>
          <a:p>
            <a:pPr lvl="0"/>
            <a:r>
              <a:rPr lang="en-US"/>
              <a:t>Presenter Email Presenter </a:t>
            </a:r>
          </a:p>
          <a:p>
            <a:pPr lvl="0"/>
            <a:r>
              <a:rPr lang="en-US"/>
              <a:t>Direct Line</a:t>
            </a: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lang="en-US"/>
          </a:p>
          <a:p>
            <a:pPr lvl="0"/>
            <a:endParaRPr lang="en-US"/>
          </a:p>
        </p:txBody>
      </p:sp>
      <p:sp>
        <p:nvSpPr>
          <p:cNvPr id="4" name="TextBox 3"/>
          <p:cNvSpPr txBox="1"/>
          <p:nvPr userDrawn="1"/>
        </p:nvSpPr>
        <p:spPr>
          <a:xfrm>
            <a:off x="3124200" y="4038600"/>
            <a:ext cx="5379720" cy="784830"/>
          </a:xfrm>
          <a:prstGeom prst="rect">
            <a:avLst/>
          </a:prstGeom>
          <a:noFill/>
        </p:spPr>
        <p:txBody>
          <a:bodyPr wrap="square" rtlCol="0">
            <a:spAutoFit/>
          </a:bodyPr>
          <a:lstStyle/>
          <a:p>
            <a:pPr algn="ctr"/>
            <a:r>
              <a:rPr lang="en-US" sz="4500" b="1">
                <a:solidFill>
                  <a:srgbClr val="7C2529"/>
                </a:solidFill>
                <a:latin typeface="Palatino Linotype" panose="02040502050505030304" pitchFamily="18" charset="0"/>
              </a:rPr>
              <a:t>QUESTIONS</a:t>
            </a:r>
          </a:p>
        </p:txBody>
      </p:sp>
      <p:pic>
        <p:nvPicPr>
          <p:cNvPr id="21" name="Picture 3" descr="S:\Admin\Client &amp; Business Development\.01 Master\DG Branding\CS Rebranding\Logo\CS-FINAL-ICON-COLOR.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258175" y="356340"/>
            <a:ext cx="533400" cy="558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56091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639CCC-3E20-4694-9734-C60748ACEB8A}" type="datetimeFigureOut">
              <a:rPr lang="en-US" smtClean="0"/>
              <a:t>4/16/2020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04FDBF-B95C-49E6-AB89-D6581B68EFD4}" type="slidenum">
              <a:rPr lang="en-US" smtClean="0"/>
              <a:t>‹#›</a:t>
            </a:fld>
            <a:endParaRPr lang="en-US"/>
          </a:p>
        </p:txBody>
      </p:sp>
    </p:spTree>
    <p:extLst>
      <p:ext uri="{BB962C8B-B14F-4D97-AF65-F5344CB8AC3E}">
        <p14:creationId xmlns:p14="http://schemas.microsoft.com/office/powerpoint/2010/main" val="31352022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838836" y="803186"/>
            <a:ext cx="4711405" cy="5248622"/>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pic>
        <p:nvPicPr>
          <p:cNvPr id="34" name="Picture 33" descr="A close up of a logo&#10;&#10;Description automatically generated">
            <a:extLst>
              <a:ext uri="{FF2B5EF4-FFF2-40B4-BE49-F238E27FC236}">
                <a16:creationId xmlns:a16="http://schemas.microsoft.com/office/drawing/2014/main" id="{5B615B71-9467-419B-9FC8-9DD5828FF5A7}"/>
              </a:ext>
            </a:extLst>
          </p:cNvPr>
          <p:cNvPicPr>
            <a:picLocks noChangeAspect="1"/>
          </p:cNvPicPr>
          <p:nvPr userDrawn="1"/>
        </p:nvPicPr>
        <p:blipFill>
          <a:blip r:embed="rId2"/>
          <a:stretch>
            <a:fillRect/>
          </a:stretch>
        </p:blipFill>
        <p:spPr>
          <a:xfrm>
            <a:off x="3685932" y="5489529"/>
            <a:ext cx="1816079" cy="1937151"/>
          </a:xfrm>
          <a:prstGeom prst="rect">
            <a:avLst/>
          </a:prstGeom>
        </p:spPr>
      </p:pic>
    </p:spTree>
    <p:extLst>
      <p:ext uri="{BB962C8B-B14F-4D97-AF65-F5344CB8AC3E}">
        <p14:creationId xmlns:p14="http://schemas.microsoft.com/office/powerpoint/2010/main" val="4222526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32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742950" marR="0" lvl="1"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mn-lt"/>
                <a:ea typeface="+mn-ea"/>
                <a:cs typeface="+mn-cs"/>
              </a:rPr>
              <a:t>Second level</a:t>
            </a:r>
          </a:p>
        </p:txBody>
      </p:sp>
      <p:grpSp>
        <p:nvGrpSpPr>
          <p:cNvPr id="7" name="Group 6"/>
          <p:cNvGrpSpPr/>
          <p:nvPr/>
        </p:nvGrpSpPr>
        <p:grpSpPr>
          <a:xfrm>
            <a:off x="8491869" y="2233550"/>
            <a:ext cx="652132" cy="4626782"/>
            <a:chOff x="8491869" y="2231216"/>
            <a:chExt cx="652132" cy="4626782"/>
          </a:xfrm>
          <a:solidFill>
            <a:srgbClr val="3D3C3D"/>
          </a:solidFill>
        </p:grpSpPr>
        <p:sp>
          <p:nvSpPr>
            <p:cNvPr id="8" name="Rectangle 7"/>
            <p:cNvSpPr/>
            <p:nvPr/>
          </p:nvSpPr>
          <p:spPr>
            <a:xfrm>
              <a:off x="8491870" y="3232297"/>
              <a:ext cx="652131" cy="3625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p:cNvSpPr/>
            <p:nvPr/>
          </p:nvSpPr>
          <p:spPr>
            <a:xfrm rot="16200000">
              <a:off x="8317394" y="2405691"/>
              <a:ext cx="1001081" cy="652132"/>
            </a:xfrm>
            <a:prstGeom prst="r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 name="Slide Number Placeholder 5"/>
          <p:cNvSpPr>
            <a:spLocks noGrp="1"/>
          </p:cNvSpPr>
          <p:nvPr>
            <p:ph type="sldNum" sz="quarter" idx="4"/>
          </p:nvPr>
        </p:nvSpPr>
        <p:spPr>
          <a:xfrm>
            <a:off x="8610600" y="6553200"/>
            <a:ext cx="457200" cy="365125"/>
          </a:xfrm>
          <a:prstGeom prst="rect">
            <a:avLst/>
          </a:prstGeom>
        </p:spPr>
        <p:txBody>
          <a:bodyPr vert="horz" lIns="91440" tIns="45720" rIns="91440" bIns="45720" rtlCol="0" anchor="ctr"/>
          <a:lstStyle>
            <a:lvl1pPr algn="r">
              <a:defRPr sz="1800">
                <a:solidFill>
                  <a:schemeClr val="bg1"/>
                </a:solidFill>
                <a:latin typeface="Palatino Linotype" panose="02040502050505030304" pitchFamily="18" charset="0"/>
              </a:defRPr>
            </a:lvl1pPr>
          </a:lstStyle>
          <a:p>
            <a:fld id="{9B1A8B49-02CA-4884-9AB6-9E6F8B5D93F3}" type="slidenum">
              <a:rPr lang="en-US" smtClean="0"/>
              <a:pPr/>
              <a:t>‹#›</a:t>
            </a:fld>
            <a:endParaRPr lang="en-US"/>
          </a:p>
        </p:txBody>
      </p:sp>
      <p:pic>
        <p:nvPicPr>
          <p:cNvPr id="13"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p:blipFill>
        <p:spPr bwMode="auto">
          <a:xfrm>
            <a:off x="457200" y="6408594"/>
            <a:ext cx="334108" cy="32716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E7DBF41F-681B-48F9-A149-5CBFB2C3CE88}"/>
              </a:ext>
            </a:extLst>
          </p:cNvPr>
          <p:cNvSpPr txBox="1"/>
          <p:nvPr userDrawn="1"/>
        </p:nvSpPr>
        <p:spPr>
          <a:xfrm>
            <a:off x="791308" y="6441373"/>
            <a:ext cx="3124200" cy="261610"/>
          </a:xfrm>
          <a:prstGeom prst="rect">
            <a:avLst/>
          </a:prstGeom>
          <a:noFill/>
        </p:spPr>
        <p:txBody>
          <a:bodyPr wrap="square" rtlCol="0">
            <a:spAutoFit/>
          </a:bodyPr>
          <a:lstStyle/>
          <a:p>
            <a:r>
              <a:rPr lang="en-US" sz="1100" b="0" i="0" spc="300" baseline="0">
                <a:solidFill>
                  <a:srgbClr val="3D3C3D"/>
                </a:solidFill>
                <a:effectLst/>
                <a:latin typeface="Perpetua" panose="02020502060401020303" pitchFamily="18" charset="0"/>
              </a:rPr>
              <a:t>ASSESS. PLAN. FUND. BUILD</a:t>
            </a:r>
          </a:p>
        </p:txBody>
      </p:sp>
    </p:spTree>
    <p:extLst>
      <p:ext uri="{BB962C8B-B14F-4D97-AF65-F5344CB8AC3E}">
        <p14:creationId xmlns:p14="http://schemas.microsoft.com/office/powerpoint/2010/main" val="3920820251"/>
      </p:ext>
    </p:extLst>
  </p:cSld>
  <p:clrMap bg1="lt1" tx1="dk1" bg2="lt2" tx2="dk2" accent1="accent1" accent2="accent2" accent3="accent3" accent4="accent4" accent5="accent5" accent6="accent6" hlink="hlink" folHlink="folHlink"/>
  <p:sldLayoutIdLst>
    <p:sldLayoutId id="2147483650" r:id="rId1"/>
    <p:sldLayoutId id="2147483653" r:id="rId2"/>
    <p:sldLayoutId id="2147483649" r:id="rId3"/>
    <p:sldLayoutId id="2147483654" r:id="rId4"/>
    <p:sldLayoutId id="2147483651" r:id="rId5"/>
    <p:sldLayoutId id="2147483652" r:id="rId6"/>
    <p:sldLayoutId id="2147483657" r:id="rId7"/>
    <p:sldLayoutId id="2147483658"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marR="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hyperlink" Target="http://www.facilitiescouncil.org" TargetMode="External"/><Relationship Id="rId2" Type="http://schemas.openxmlformats.org/officeDocument/2006/relationships/hyperlink" Target="mailto:mfilardo@21csf.org" TargetMode="External"/><Relationship Id="rId1" Type="http://schemas.openxmlformats.org/officeDocument/2006/relationships/slideLayout" Target="../slideLayouts/slideLayout8.xml"/><Relationship Id="rId4" Type="http://schemas.openxmlformats.org/officeDocument/2006/relationships/hyperlink" Target="http://www.buildusschools.or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E437259-C1E8-4E3A-BC03-291CF35B399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834" t="36888" r="16599" b="-1"/>
          <a:stretch/>
        </p:blipFill>
        <p:spPr>
          <a:xfrm>
            <a:off x="0" y="0"/>
            <a:ext cx="9144000" cy="5236161"/>
          </a:xfrm>
          <a:prstGeom prst="rect">
            <a:avLst/>
          </a:prstGeom>
        </p:spPr>
      </p:pic>
      <p:pic>
        <p:nvPicPr>
          <p:cNvPr id="5" name="Picture 4" descr="A close up of a logo&#10;&#10;Description automatically generated">
            <a:extLst>
              <a:ext uri="{FF2B5EF4-FFF2-40B4-BE49-F238E27FC236}">
                <a16:creationId xmlns:a16="http://schemas.microsoft.com/office/drawing/2014/main" id="{AD4EB42A-2A9E-433E-B1C8-C2FA9F2BE625}"/>
              </a:ext>
            </a:extLst>
          </p:cNvPr>
          <p:cNvPicPr>
            <a:picLocks noChangeAspect="1"/>
          </p:cNvPicPr>
          <p:nvPr/>
        </p:nvPicPr>
        <p:blipFill rotWithShape="1">
          <a:blip r:embed="rId3">
            <a:extLst>
              <a:ext uri="{28A0092B-C50C-407E-A947-70E740481C1C}">
                <a14:useLocalDpi xmlns:a14="http://schemas.microsoft.com/office/drawing/2010/main" val="0"/>
              </a:ext>
            </a:extLst>
          </a:blip>
          <a:srcRect r="61100" b="-144"/>
          <a:stretch/>
        </p:blipFill>
        <p:spPr>
          <a:xfrm>
            <a:off x="-37617" y="2529257"/>
            <a:ext cx="9181617" cy="4427128"/>
          </a:xfrm>
          <a:prstGeom prst="rect">
            <a:avLst/>
          </a:prstGeom>
        </p:spPr>
      </p:pic>
      <p:sp>
        <p:nvSpPr>
          <p:cNvPr id="16" name="Text Box 473">
            <a:extLst>
              <a:ext uri="{FF2B5EF4-FFF2-40B4-BE49-F238E27FC236}">
                <a16:creationId xmlns:a16="http://schemas.microsoft.com/office/drawing/2014/main" id="{9BA0187B-4B9B-4FB9-B858-36FD1D9DE9A1}"/>
              </a:ext>
            </a:extLst>
          </p:cNvPr>
          <p:cNvSpPr txBox="1"/>
          <p:nvPr/>
        </p:nvSpPr>
        <p:spPr>
          <a:xfrm>
            <a:off x="429811" y="3991686"/>
            <a:ext cx="7567124" cy="771729"/>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80000"/>
              </a:lnSpc>
              <a:spcBef>
                <a:spcPts val="600"/>
              </a:spcBef>
            </a:pPr>
            <a:r>
              <a:rPr lang="en-US" sz="2400" b="1" cap="all" spc="400">
                <a:solidFill>
                  <a:srgbClr val="3C3D3C"/>
                </a:solidFill>
                <a:latin typeface="Perpetua" panose="02020502060401020303" pitchFamily="18" charset="0"/>
                <a:ea typeface="Times New Roman" panose="02020603050405020304" pitchFamily="18" charset="0"/>
                <a:cs typeface="Times New Roman" panose="02020603050405020304" pitchFamily="18" charset="0"/>
              </a:rPr>
              <a:t>Now What?</a:t>
            </a:r>
          </a:p>
          <a:p>
            <a:pPr marL="0" marR="0">
              <a:lnSpc>
                <a:spcPct val="80000"/>
              </a:lnSpc>
              <a:spcBef>
                <a:spcPts val="600"/>
              </a:spcBef>
            </a:pPr>
            <a:r>
              <a:rPr lang="en-US" sz="2400" b="1" cap="all" spc="400">
                <a:solidFill>
                  <a:srgbClr val="3C3D3C"/>
                </a:solidFill>
                <a:effectLst/>
                <a:latin typeface="Perpetua" panose="02020502060401020303" pitchFamily="18" charset="0"/>
                <a:ea typeface="Times New Roman" panose="02020603050405020304" pitchFamily="18" charset="0"/>
                <a:cs typeface="Times New Roman" panose="02020603050405020304" pitchFamily="18" charset="0"/>
              </a:rPr>
              <a:t>Navigating K-12 Funding Requests in a New Environment</a:t>
            </a:r>
          </a:p>
        </p:txBody>
      </p:sp>
      <p:sp>
        <p:nvSpPr>
          <p:cNvPr id="17" name="Isosceles Triangle 16">
            <a:extLst>
              <a:ext uri="{FF2B5EF4-FFF2-40B4-BE49-F238E27FC236}">
                <a16:creationId xmlns:a16="http://schemas.microsoft.com/office/drawing/2014/main" id="{4FA6E8FB-5599-486E-BDB6-8655988EAFE4}"/>
              </a:ext>
            </a:extLst>
          </p:cNvPr>
          <p:cNvSpPr/>
          <p:nvPr/>
        </p:nvSpPr>
        <p:spPr>
          <a:xfrm rot="5400000">
            <a:off x="145334" y="3784506"/>
            <a:ext cx="113190" cy="9905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 name="Isosceles Triangle 14">
            <a:extLst>
              <a:ext uri="{FF2B5EF4-FFF2-40B4-BE49-F238E27FC236}">
                <a16:creationId xmlns:a16="http://schemas.microsoft.com/office/drawing/2014/main" id="{8E14BDD9-0F83-4DE8-A3FE-3D4F9C2211F6}"/>
              </a:ext>
            </a:extLst>
          </p:cNvPr>
          <p:cNvSpPr/>
          <p:nvPr/>
        </p:nvSpPr>
        <p:spPr>
          <a:xfrm rot="5400000">
            <a:off x="192166" y="4081888"/>
            <a:ext cx="85769" cy="102358"/>
          </a:xfrm>
          <a:prstGeom prst="triangle">
            <a:avLst/>
          </a:prstGeom>
          <a:solidFill>
            <a:srgbClr val="7C25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Text Box 57">
            <a:extLst>
              <a:ext uri="{FF2B5EF4-FFF2-40B4-BE49-F238E27FC236}">
                <a16:creationId xmlns:a16="http://schemas.microsoft.com/office/drawing/2014/main" id="{61B27B8A-B880-4308-901A-6C348663210A}"/>
              </a:ext>
            </a:extLst>
          </p:cNvPr>
          <p:cNvSpPr txBox="1"/>
          <p:nvPr/>
        </p:nvSpPr>
        <p:spPr>
          <a:xfrm>
            <a:off x="429811" y="5234692"/>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April 16</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pic>
        <p:nvPicPr>
          <p:cNvPr id="7" name="Picture 6" descr="A picture containing plate, drawing&#10;&#10;Description automatically generated">
            <a:extLst>
              <a:ext uri="{FF2B5EF4-FFF2-40B4-BE49-F238E27FC236}">
                <a16:creationId xmlns:a16="http://schemas.microsoft.com/office/drawing/2014/main" id="{888CE205-4A5A-45BF-A198-AA28F2B97E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6230" y="5707438"/>
            <a:ext cx="4112150" cy="1006342"/>
          </a:xfrm>
          <a:prstGeom prst="rect">
            <a:avLst/>
          </a:prstGeom>
        </p:spPr>
      </p:pic>
      <p:pic>
        <p:nvPicPr>
          <p:cNvPr id="10" name="Picture 9" descr="A close up of a logo&#10;&#10;Description automatically generated">
            <a:extLst>
              <a:ext uri="{FF2B5EF4-FFF2-40B4-BE49-F238E27FC236}">
                <a16:creationId xmlns:a16="http://schemas.microsoft.com/office/drawing/2014/main" id="{9967522D-B831-45B5-A272-9952D773688E}"/>
              </a:ext>
            </a:extLst>
          </p:cNvPr>
          <p:cNvPicPr>
            <a:picLocks noChangeAspect="1"/>
          </p:cNvPicPr>
          <p:nvPr/>
        </p:nvPicPr>
        <p:blipFill rotWithShape="1">
          <a:blip r:embed="rId5"/>
          <a:srcRect t="32731" b="30263"/>
          <a:stretch/>
        </p:blipFill>
        <p:spPr>
          <a:xfrm>
            <a:off x="4865808" y="5548600"/>
            <a:ext cx="3870968" cy="1146008"/>
          </a:xfrm>
          <a:prstGeom prst="rect">
            <a:avLst/>
          </a:prstGeom>
        </p:spPr>
      </p:pic>
    </p:spTree>
    <p:extLst>
      <p:ext uri="{BB962C8B-B14F-4D97-AF65-F5344CB8AC3E}">
        <p14:creationId xmlns:p14="http://schemas.microsoft.com/office/powerpoint/2010/main" val="10813896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A0AE6E7D-5582-4CD0-B881-D6590C755A15}"/>
              </a:ext>
            </a:extLst>
          </p:cNvPr>
          <p:cNvGrpSpPr/>
          <p:nvPr/>
        </p:nvGrpSpPr>
        <p:grpSpPr>
          <a:xfrm>
            <a:off x="913616" y="1779562"/>
            <a:ext cx="7003128" cy="4264952"/>
            <a:chOff x="913616" y="1779562"/>
            <a:chExt cx="7003128" cy="4264952"/>
          </a:xfrm>
        </p:grpSpPr>
        <p:sp>
          <p:nvSpPr>
            <p:cNvPr id="9" name="Straight Connector 8">
              <a:extLst>
                <a:ext uri="{FF2B5EF4-FFF2-40B4-BE49-F238E27FC236}">
                  <a16:creationId xmlns:a16="http://schemas.microsoft.com/office/drawing/2014/main" id="{27E9BA1D-4D95-4373-B40B-845B1F26BA84}"/>
                </a:ext>
              </a:extLst>
            </p:cNvPr>
            <p:cNvSpPr/>
            <p:nvPr/>
          </p:nvSpPr>
          <p:spPr>
            <a:xfrm>
              <a:off x="913616" y="1779562"/>
              <a:ext cx="7003128" cy="0"/>
            </a:xfrm>
            <a:prstGeom prst="lin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Freeform: Shape 9">
              <a:extLst>
                <a:ext uri="{FF2B5EF4-FFF2-40B4-BE49-F238E27FC236}">
                  <a16:creationId xmlns:a16="http://schemas.microsoft.com/office/drawing/2014/main" id="{67573D81-E73A-4267-8FCB-16275005860B}"/>
                </a:ext>
              </a:extLst>
            </p:cNvPr>
            <p:cNvSpPr/>
            <p:nvPr/>
          </p:nvSpPr>
          <p:spPr>
            <a:xfrm>
              <a:off x="913616" y="1779562"/>
              <a:ext cx="1902273" cy="2132476"/>
            </a:xfrm>
            <a:custGeom>
              <a:avLst/>
              <a:gdLst>
                <a:gd name="connsiteX0" fmla="*/ 0 w 1902273"/>
                <a:gd name="connsiteY0" fmla="*/ 0 h 2132476"/>
                <a:gd name="connsiteX1" fmla="*/ 1902273 w 1902273"/>
                <a:gd name="connsiteY1" fmla="*/ 0 h 2132476"/>
                <a:gd name="connsiteX2" fmla="*/ 1902273 w 1902273"/>
                <a:gd name="connsiteY2" fmla="*/ 2132476 h 2132476"/>
                <a:gd name="connsiteX3" fmla="*/ 0 w 1902273"/>
                <a:gd name="connsiteY3" fmla="*/ 2132476 h 2132476"/>
                <a:gd name="connsiteX4" fmla="*/ 0 w 1902273"/>
                <a:gd name="connsiteY4" fmla="*/ 0 h 213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2273" h="2132476">
                  <a:moveTo>
                    <a:pt x="0" y="0"/>
                  </a:moveTo>
                  <a:lnTo>
                    <a:pt x="1902273" y="0"/>
                  </a:lnTo>
                  <a:lnTo>
                    <a:pt x="1902273" y="2132476"/>
                  </a:lnTo>
                  <a:lnTo>
                    <a:pt x="0" y="213247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endParaRPr lang="en-US" sz="1600" kern="1200" cap="all" spc="100" baseline="0">
                <a:latin typeface="Granjon LT Std" panose="02050502070506020403" pitchFamily="18" charset="0"/>
              </a:endParaRPr>
            </a:p>
            <a:p>
              <a:pPr marL="0" lvl="0" indent="0" algn="l" defTabSz="711200">
                <a:lnSpc>
                  <a:spcPct val="90000"/>
                </a:lnSpc>
                <a:spcBef>
                  <a:spcPct val="0"/>
                </a:spcBef>
                <a:spcAft>
                  <a:spcPct val="35000"/>
                </a:spcAft>
                <a:buNone/>
              </a:pPr>
              <a:endParaRPr lang="en-US" sz="1600" kern="1200" cap="all" spc="100" baseline="0">
                <a:latin typeface="Granjon LT Std" panose="02050502070506020403" pitchFamily="18" charset="0"/>
              </a:endParaRPr>
            </a:p>
            <a:p>
              <a:pPr marL="0" lvl="0" indent="0" algn="l" defTabSz="711200">
                <a:lnSpc>
                  <a:spcPct val="90000"/>
                </a:lnSpc>
                <a:spcBef>
                  <a:spcPct val="0"/>
                </a:spcBef>
                <a:spcAft>
                  <a:spcPct val="35000"/>
                </a:spcAft>
                <a:buNone/>
              </a:pPr>
              <a:r>
                <a:rPr lang="en-US" sz="1600" kern="1200" cap="all" spc="100" baseline="0">
                  <a:latin typeface="Granjon LT Std" panose="02050502070506020403" pitchFamily="18" charset="0"/>
                </a:rPr>
                <a:t>Facility prep</a:t>
              </a:r>
            </a:p>
          </p:txBody>
        </p:sp>
        <p:sp>
          <p:nvSpPr>
            <p:cNvPr id="11" name="Freeform: Shape 10">
              <a:extLst>
                <a:ext uri="{FF2B5EF4-FFF2-40B4-BE49-F238E27FC236}">
                  <a16:creationId xmlns:a16="http://schemas.microsoft.com/office/drawing/2014/main" id="{3BAD0DFA-0D2B-4AE0-9562-114D72395A69}"/>
                </a:ext>
              </a:extLst>
            </p:cNvPr>
            <p:cNvSpPr/>
            <p:nvPr/>
          </p:nvSpPr>
          <p:spPr>
            <a:xfrm>
              <a:off x="2911396" y="2009623"/>
              <a:ext cx="4998174" cy="1936721"/>
            </a:xfrm>
            <a:custGeom>
              <a:avLst/>
              <a:gdLst>
                <a:gd name="connsiteX0" fmla="*/ 0 w 4998174"/>
                <a:gd name="connsiteY0" fmla="*/ 0 h 1936721"/>
                <a:gd name="connsiteX1" fmla="*/ 4998174 w 4998174"/>
                <a:gd name="connsiteY1" fmla="*/ 0 h 1936721"/>
                <a:gd name="connsiteX2" fmla="*/ 4998174 w 4998174"/>
                <a:gd name="connsiteY2" fmla="*/ 1936721 h 1936721"/>
                <a:gd name="connsiteX3" fmla="*/ 0 w 4998174"/>
                <a:gd name="connsiteY3" fmla="*/ 1936721 h 1936721"/>
                <a:gd name="connsiteX4" fmla="*/ 0 w 4998174"/>
                <a:gd name="connsiteY4" fmla="*/ 0 h 1936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174" h="1936721">
                  <a:moveTo>
                    <a:pt x="0" y="0"/>
                  </a:moveTo>
                  <a:lnTo>
                    <a:pt x="4998174" y="0"/>
                  </a:lnTo>
                  <a:lnTo>
                    <a:pt x="4998174" y="1936721"/>
                  </a:lnTo>
                  <a:lnTo>
                    <a:pt x="0" y="19367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endParaRPr lang="en-US" sz="1500" kern="1200">
                <a:latin typeface="Granjon LT Std" panose="02050502070506020403" pitchFamily="18" charset="0"/>
              </a:endParaRPr>
            </a:p>
            <a:p>
              <a:pPr marL="0" lvl="0" indent="0" algn="l" defTabSz="666750">
                <a:lnSpc>
                  <a:spcPct val="90000"/>
                </a:lnSpc>
                <a:spcBef>
                  <a:spcPct val="0"/>
                </a:spcBef>
                <a:spcAft>
                  <a:spcPct val="35000"/>
                </a:spcAft>
                <a:buNone/>
              </a:pPr>
              <a:r>
                <a:rPr lang="en-US" sz="1500" kern="1200" spc="100" baseline="0">
                  <a:latin typeface="Granjon LT Std" panose="02050502070506020403" pitchFamily="18" charset="0"/>
                </a:rPr>
                <a:t>Are there specific changes you’re planning for your facilities like hand-sanitizing stations, changes in how/when surfaces are cleaned, etc.?</a:t>
              </a:r>
            </a:p>
          </p:txBody>
        </p:sp>
        <p:sp>
          <p:nvSpPr>
            <p:cNvPr id="13" name="Straight Connector 12">
              <a:extLst>
                <a:ext uri="{FF2B5EF4-FFF2-40B4-BE49-F238E27FC236}">
                  <a16:creationId xmlns:a16="http://schemas.microsoft.com/office/drawing/2014/main" id="{AA687F55-8FA7-4935-B6FD-1909F395C8DC}"/>
                </a:ext>
              </a:extLst>
            </p:cNvPr>
            <p:cNvSpPr/>
            <p:nvPr/>
          </p:nvSpPr>
          <p:spPr>
            <a:xfrm>
              <a:off x="913616" y="3912038"/>
              <a:ext cx="7003128" cy="0"/>
            </a:xfrm>
            <a:prstGeom prst="lin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Freeform: Shape 13">
              <a:extLst>
                <a:ext uri="{FF2B5EF4-FFF2-40B4-BE49-F238E27FC236}">
                  <a16:creationId xmlns:a16="http://schemas.microsoft.com/office/drawing/2014/main" id="{DDA366E9-09D0-45A4-96D5-DD3A31E0F1F1}"/>
                </a:ext>
              </a:extLst>
            </p:cNvPr>
            <p:cNvSpPr/>
            <p:nvPr/>
          </p:nvSpPr>
          <p:spPr>
            <a:xfrm>
              <a:off x="913616" y="3912038"/>
              <a:ext cx="1901410" cy="2132476"/>
            </a:xfrm>
            <a:custGeom>
              <a:avLst/>
              <a:gdLst>
                <a:gd name="connsiteX0" fmla="*/ 0 w 1901410"/>
                <a:gd name="connsiteY0" fmla="*/ 0 h 2132476"/>
                <a:gd name="connsiteX1" fmla="*/ 1901410 w 1901410"/>
                <a:gd name="connsiteY1" fmla="*/ 0 h 2132476"/>
                <a:gd name="connsiteX2" fmla="*/ 1901410 w 1901410"/>
                <a:gd name="connsiteY2" fmla="*/ 2132476 h 2132476"/>
                <a:gd name="connsiteX3" fmla="*/ 0 w 1901410"/>
                <a:gd name="connsiteY3" fmla="*/ 2132476 h 2132476"/>
                <a:gd name="connsiteX4" fmla="*/ 0 w 1901410"/>
                <a:gd name="connsiteY4" fmla="*/ 0 h 213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410" h="2132476">
                  <a:moveTo>
                    <a:pt x="0" y="0"/>
                  </a:moveTo>
                  <a:lnTo>
                    <a:pt x="1901410" y="0"/>
                  </a:lnTo>
                  <a:lnTo>
                    <a:pt x="1901410" y="2132476"/>
                  </a:lnTo>
                  <a:lnTo>
                    <a:pt x="0" y="213247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endParaRPr lang="en-US" sz="1600" kern="1200" cap="all" spc="100" baseline="0">
                <a:latin typeface="Granjon LT Std" panose="02050502070506020403" pitchFamily="18" charset="0"/>
              </a:endParaRPr>
            </a:p>
            <a:p>
              <a:pPr marL="0" lvl="0" indent="0" algn="l" defTabSz="711200">
                <a:lnSpc>
                  <a:spcPct val="90000"/>
                </a:lnSpc>
                <a:spcBef>
                  <a:spcPct val="0"/>
                </a:spcBef>
                <a:spcAft>
                  <a:spcPct val="35000"/>
                </a:spcAft>
                <a:buNone/>
              </a:pPr>
              <a:endParaRPr lang="en-US" sz="1600" kern="1200" cap="all" spc="100" baseline="0">
                <a:latin typeface="Granjon LT Std" panose="02050502070506020403" pitchFamily="18" charset="0"/>
              </a:endParaRPr>
            </a:p>
            <a:p>
              <a:pPr marL="0" lvl="0" indent="0" algn="l" defTabSz="711200">
                <a:lnSpc>
                  <a:spcPct val="90000"/>
                </a:lnSpc>
                <a:spcBef>
                  <a:spcPct val="0"/>
                </a:spcBef>
                <a:spcAft>
                  <a:spcPct val="35000"/>
                </a:spcAft>
                <a:buNone/>
              </a:pPr>
              <a:r>
                <a:rPr lang="en-US" sz="1600" kern="1200" cap="all" spc="100" baseline="0">
                  <a:latin typeface="Granjon LT Std" panose="02050502070506020403" pitchFamily="18" charset="0"/>
                </a:rPr>
                <a:t>Operational decisions</a:t>
              </a:r>
            </a:p>
          </p:txBody>
        </p:sp>
        <p:sp>
          <p:nvSpPr>
            <p:cNvPr id="15" name="Freeform: Shape 14">
              <a:extLst>
                <a:ext uri="{FF2B5EF4-FFF2-40B4-BE49-F238E27FC236}">
                  <a16:creationId xmlns:a16="http://schemas.microsoft.com/office/drawing/2014/main" id="{8CA84E18-9340-4EC8-B880-ACE45B7A4BC7}"/>
                </a:ext>
              </a:extLst>
            </p:cNvPr>
            <p:cNvSpPr/>
            <p:nvPr/>
          </p:nvSpPr>
          <p:spPr>
            <a:xfrm>
              <a:off x="2906027" y="4165893"/>
              <a:ext cx="5003543" cy="1126544"/>
            </a:xfrm>
            <a:custGeom>
              <a:avLst/>
              <a:gdLst>
                <a:gd name="connsiteX0" fmla="*/ 0 w 5003543"/>
                <a:gd name="connsiteY0" fmla="*/ 0 h 1936721"/>
                <a:gd name="connsiteX1" fmla="*/ 5003543 w 5003543"/>
                <a:gd name="connsiteY1" fmla="*/ 0 h 1936721"/>
                <a:gd name="connsiteX2" fmla="*/ 5003543 w 5003543"/>
                <a:gd name="connsiteY2" fmla="*/ 1936721 h 1936721"/>
                <a:gd name="connsiteX3" fmla="*/ 0 w 5003543"/>
                <a:gd name="connsiteY3" fmla="*/ 1936721 h 1936721"/>
                <a:gd name="connsiteX4" fmla="*/ 0 w 5003543"/>
                <a:gd name="connsiteY4" fmla="*/ 0 h 1936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3543" h="1936721">
                  <a:moveTo>
                    <a:pt x="0" y="0"/>
                  </a:moveTo>
                  <a:lnTo>
                    <a:pt x="5003543" y="0"/>
                  </a:lnTo>
                  <a:lnTo>
                    <a:pt x="5003543" y="1936721"/>
                  </a:lnTo>
                  <a:lnTo>
                    <a:pt x="0" y="19367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endParaRPr lang="en-US" sz="1500" kern="1200" spc="100" baseline="0">
                <a:latin typeface="Granjon LT Std" panose="02050502070506020403" pitchFamily="18" charset="0"/>
              </a:endParaRPr>
            </a:p>
            <a:p>
              <a:pPr marL="0" lvl="0" indent="0" algn="l" defTabSz="666750">
                <a:lnSpc>
                  <a:spcPct val="90000"/>
                </a:lnSpc>
                <a:spcBef>
                  <a:spcPct val="0"/>
                </a:spcBef>
                <a:spcAft>
                  <a:spcPct val="35000"/>
                </a:spcAft>
                <a:buNone/>
              </a:pPr>
              <a:r>
                <a:rPr lang="en-US" sz="1500" kern="1200" spc="100" baseline="0">
                  <a:latin typeface="Granjon LT Std" panose="02050502070506020403" pitchFamily="18" charset="0"/>
                </a:rPr>
                <a:t>Are you planning to open in the fall with new practices around social-distancing, student/staff hygiene or others?</a:t>
              </a:r>
            </a:p>
          </p:txBody>
        </p:sp>
      </p:grpSp>
      <p:sp>
        <p:nvSpPr>
          <p:cNvPr id="4" name="Text Placeholder 9">
            <a:extLst>
              <a:ext uri="{FF2B5EF4-FFF2-40B4-BE49-F238E27FC236}">
                <a16:creationId xmlns:a16="http://schemas.microsoft.com/office/drawing/2014/main" id="{03D0B171-566D-4CFF-8E4C-B460A92C417A}"/>
              </a:ext>
            </a:extLst>
          </p:cNvPr>
          <p:cNvSpPr txBox="1">
            <a:spLocks/>
          </p:cNvSpPr>
          <p:nvPr/>
        </p:nvSpPr>
        <p:spPr>
          <a:xfrm>
            <a:off x="1092829" y="875163"/>
            <a:ext cx="7003128"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0"/>
              <a:t>Restarting school safely </a:t>
            </a:r>
            <a:r>
              <a:rPr lang="en-US" sz="1200" b="0"/>
              <a:t>(and realistically)</a:t>
            </a:r>
            <a:endParaRPr lang="en-US"/>
          </a:p>
        </p:txBody>
      </p:sp>
      <p:sp>
        <p:nvSpPr>
          <p:cNvPr id="5" name="Isosceles Triangle 4">
            <a:extLst>
              <a:ext uri="{FF2B5EF4-FFF2-40B4-BE49-F238E27FC236}">
                <a16:creationId xmlns:a16="http://schemas.microsoft.com/office/drawing/2014/main" id="{A4B9FD26-9FD0-4D64-B2A2-6C05418CAA57}"/>
              </a:ext>
            </a:extLst>
          </p:cNvPr>
          <p:cNvSpPr/>
          <p:nvPr/>
        </p:nvSpPr>
        <p:spPr>
          <a:xfrm rot="5400000">
            <a:off x="851876" y="1024781"/>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Box 57">
            <a:extLst>
              <a:ext uri="{FF2B5EF4-FFF2-40B4-BE49-F238E27FC236}">
                <a16:creationId xmlns:a16="http://schemas.microsoft.com/office/drawing/2014/main" id="{BDA03E44-1E8B-43BE-8FDF-D7597BBA10A9}"/>
              </a:ext>
            </a:extLst>
          </p:cNvPr>
          <p:cNvSpPr txBox="1"/>
          <p:nvPr/>
        </p:nvSpPr>
        <p:spPr>
          <a:xfrm>
            <a:off x="6999423" y="6490858"/>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April 16</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514409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9">
            <a:extLst>
              <a:ext uri="{FF2B5EF4-FFF2-40B4-BE49-F238E27FC236}">
                <a16:creationId xmlns:a16="http://schemas.microsoft.com/office/drawing/2014/main" id="{7BCBBF99-1277-472B-AD4B-388C7DF66E8C}"/>
              </a:ext>
            </a:extLst>
          </p:cNvPr>
          <p:cNvSpPr txBox="1">
            <a:spLocks/>
          </p:cNvSpPr>
          <p:nvPr/>
        </p:nvSpPr>
        <p:spPr>
          <a:xfrm>
            <a:off x="1092829" y="875163"/>
            <a:ext cx="7003128"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0" dirty="0"/>
              <a:t>Sample social distancing school guidelines</a:t>
            </a:r>
            <a:endParaRPr lang="en-US" dirty="0"/>
          </a:p>
        </p:txBody>
      </p:sp>
      <p:sp>
        <p:nvSpPr>
          <p:cNvPr id="5" name="Isosceles Triangle 4">
            <a:extLst>
              <a:ext uri="{FF2B5EF4-FFF2-40B4-BE49-F238E27FC236}">
                <a16:creationId xmlns:a16="http://schemas.microsoft.com/office/drawing/2014/main" id="{14CD3E99-3F30-40DE-94C3-2D494EC65B65}"/>
              </a:ext>
            </a:extLst>
          </p:cNvPr>
          <p:cNvSpPr/>
          <p:nvPr/>
        </p:nvSpPr>
        <p:spPr>
          <a:xfrm rot="5400000">
            <a:off x="851876" y="1024781"/>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Box 57">
            <a:extLst>
              <a:ext uri="{FF2B5EF4-FFF2-40B4-BE49-F238E27FC236}">
                <a16:creationId xmlns:a16="http://schemas.microsoft.com/office/drawing/2014/main" id="{185E337F-138C-4084-BC51-AA57EC7CB632}"/>
              </a:ext>
            </a:extLst>
          </p:cNvPr>
          <p:cNvSpPr txBox="1"/>
          <p:nvPr/>
        </p:nvSpPr>
        <p:spPr>
          <a:xfrm>
            <a:off x="6999423" y="6490858"/>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April 16</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graphicFrame>
        <p:nvGraphicFramePr>
          <p:cNvPr id="11" name="Table 10">
            <a:extLst>
              <a:ext uri="{FF2B5EF4-FFF2-40B4-BE49-F238E27FC236}">
                <a16:creationId xmlns:a16="http://schemas.microsoft.com/office/drawing/2014/main" id="{3F36E0B6-08F3-41E4-92B3-714C0F83EAEF}"/>
              </a:ext>
            </a:extLst>
          </p:cNvPr>
          <p:cNvGraphicFramePr>
            <a:graphicFrameLocks noGrp="1"/>
          </p:cNvGraphicFramePr>
          <p:nvPr>
            <p:extLst>
              <p:ext uri="{D42A27DB-BD31-4B8C-83A1-F6EECF244321}">
                <p14:modId xmlns:p14="http://schemas.microsoft.com/office/powerpoint/2010/main" val="2467114129"/>
              </p:ext>
            </p:extLst>
          </p:nvPr>
        </p:nvGraphicFramePr>
        <p:xfrm>
          <a:off x="903881" y="1391664"/>
          <a:ext cx="7144262" cy="4703566"/>
        </p:xfrm>
        <a:graphic>
          <a:graphicData uri="http://schemas.openxmlformats.org/drawingml/2006/table">
            <a:tbl>
              <a:tblPr firstRow="1" bandRow="1">
                <a:tableStyleId>{5C22544A-7EE6-4342-B048-85BDC9FD1C3A}</a:tableStyleId>
              </a:tblPr>
              <a:tblGrid>
                <a:gridCol w="7144262">
                  <a:extLst>
                    <a:ext uri="{9D8B030D-6E8A-4147-A177-3AD203B41FA5}">
                      <a16:colId xmlns:a16="http://schemas.microsoft.com/office/drawing/2014/main" val="2345330352"/>
                    </a:ext>
                  </a:extLst>
                </a:gridCol>
              </a:tblGrid>
              <a:tr h="308042">
                <a:tc>
                  <a:txBody>
                    <a:bodyPr/>
                    <a:lstStyle/>
                    <a:p>
                      <a:pPr lvl="0">
                        <a:buNone/>
                      </a:pPr>
                      <a:endParaRPr lang="en-US" sz="1400">
                        <a:effectLst/>
                      </a:endParaRPr>
                    </a:p>
                  </a:txBody>
                  <a:tcPr marL="0" marR="0" marT="0" marB="0" anchor="ctr"/>
                </a:tc>
                <a:extLst>
                  <a:ext uri="{0D108BD9-81ED-4DB2-BD59-A6C34878D82A}">
                    <a16:rowId xmlns:a16="http://schemas.microsoft.com/office/drawing/2014/main" val="4202869031"/>
                  </a:ext>
                </a:extLst>
              </a:tr>
              <a:tr h="308042">
                <a:tc>
                  <a:txBody>
                    <a:bodyPr/>
                    <a:lstStyle/>
                    <a:p>
                      <a:r>
                        <a:rPr lang="en-US" sz="1400" dirty="0">
                          <a:effectLst/>
                        </a:rPr>
                        <a:t>Move desks further apart - </a:t>
                      </a:r>
                      <a:r>
                        <a:rPr lang="en-US" sz="1400" b="0" i="0" u="none" strike="noStrike" noProof="0" dirty="0">
                          <a:effectLst/>
                          <a:latin typeface="Calibri"/>
                        </a:rPr>
                        <a:t>Students’ desks be spaced three (3) feet apart.</a:t>
                      </a:r>
                      <a:endParaRPr lang="en-US" sz="1400" dirty="0">
                        <a:effectLst/>
                      </a:endParaRPr>
                    </a:p>
                  </a:txBody>
                  <a:tcPr marL="0" marR="0" marT="0" marB="0" anchor="ctr"/>
                </a:tc>
                <a:extLst>
                  <a:ext uri="{0D108BD9-81ED-4DB2-BD59-A6C34878D82A}">
                    <a16:rowId xmlns:a16="http://schemas.microsoft.com/office/drawing/2014/main" val="1296291985"/>
                  </a:ext>
                </a:extLst>
              </a:tr>
              <a:tr h="616084">
                <a:tc>
                  <a:txBody>
                    <a:bodyPr/>
                    <a:lstStyle/>
                    <a:p>
                      <a:r>
                        <a:rPr lang="en-US" sz="1400" b="0" i="0" u="none" strike="noStrike" noProof="0">
                          <a:effectLst/>
                          <a:latin typeface="Calibri"/>
                        </a:rPr>
                        <a:t>Limit interaction between classes and m</a:t>
                      </a:r>
                      <a:r>
                        <a:rPr lang="en-US" sz="1400">
                          <a:effectLst/>
                        </a:rPr>
                        <a:t>aintain space between people when walking in the hallways.</a:t>
                      </a:r>
                    </a:p>
                  </a:txBody>
                  <a:tcPr marL="0" marR="0" marT="0" marB="0" anchor="ctr"/>
                </a:tc>
                <a:extLst>
                  <a:ext uri="{0D108BD9-81ED-4DB2-BD59-A6C34878D82A}">
                    <a16:rowId xmlns:a16="http://schemas.microsoft.com/office/drawing/2014/main" val="3195643186"/>
                  </a:ext>
                </a:extLst>
              </a:tr>
              <a:tr h="308042">
                <a:tc>
                  <a:txBody>
                    <a:bodyPr/>
                    <a:lstStyle/>
                    <a:p>
                      <a:r>
                        <a:rPr lang="en-US" sz="1400">
                          <a:effectLst/>
                        </a:rPr>
                        <a:t>Rotate teachers instead of students.</a:t>
                      </a:r>
                    </a:p>
                  </a:txBody>
                  <a:tcPr marL="0" marR="0" marT="0" marB="0" anchor="ctr"/>
                </a:tc>
                <a:extLst>
                  <a:ext uri="{0D108BD9-81ED-4DB2-BD59-A6C34878D82A}">
                    <a16:rowId xmlns:a16="http://schemas.microsoft.com/office/drawing/2014/main" val="1572767575"/>
                  </a:ext>
                </a:extLst>
              </a:tr>
              <a:tr h="390976">
                <a:tc>
                  <a:txBody>
                    <a:bodyPr/>
                    <a:lstStyle/>
                    <a:p>
                      <a:pPr lvl="0">
                        <a:buNone/>
                      </a:pPr>
                      <a:r>
                        <a:rPr lang="en-US" sz="1400" b="0" i="0" u="none" strike="noStrike" noProof="0">
                          <a:effectLst/>
                          <a:latin typeface="Calibri"/>
                        </a:rPr>
                        <a:t>Cancel gym class, choir or other classes that place individuals in close proximity.</a:t>
                      </a:r>
                      <a:endParaRPr lang="en-US"/>
                    </a:p>
                  </a:txBody>
                  <a:tcPr marL="0" marR="0" marT="0" marB="0" anchor="ctr"/>
                </a:tc>
                <a:extLst>
                  <a:ext uri="{0D108BD9-81ED-4DB2-BD59-A6C34878D82A}">
                    <a16:rowId xmlns:a16="http://schemas.microsoft.com/office/drawing/2014/main" val="3031984942"/>
                  </a:ext>
                </a:extLst>
              </a:tr>
              <a:tr h="616084">
                <a:tc>
                  <a:txBody>
                    <a:bodyPr/>
                    <a:lstStyle/>
                    <a:p>
                      <a:r>
                        <a:rPr lang="en-US" sz="1400">
                          <a:effectLst/>
                        </a:rPr>
                        <a:t>Suspend large group activities, including sporting events, arts performances, and eating lunch in the cafeteria and recess. </a:t>
                      </a:r>
                    </a:p>
                  </a:txBody>
                  <a:tcPr marL="0" marR="0" marT="0" marB="0" anchor="ctr"/>
                </a:tc>
                <a:extLst>
                  <a:ext uri="{0D108BD9-81ED-4DB2-BD59-A6C34878D82A}">
                    <a16:rowId xmlns:a16="http://schemas.microsoft.com/office/drawing/2014/main" val="2297356875"/>
                  </a:ext>
                </a:extLst>
              </a:tr>
              <a:tr h="924127">
                <a:tc>
                  <a:txBody>
                    <a:bodyPr/>
                    <a:lstStyle/>
                    <a:p>
                      <a:r>
                        <a:rPr lang="en-US" sz="1400">
                          <a:effectLst/>
                        </a:rPr>
                        <a:t>Consolidate or suspend bus transportation for students, on and off campus.  In some instances, staggered bus routes should be considered to decrease the number of students on each bus.</a:t>
                      </a:r>
                    </a:p>
                  </a:txBody>
                  <a:tcPr marL="0" marR="0" marT="0" marB="0" anchor="ctr"/>
                </a:tc>
                <a:extLst>
                  <a:ext uri="{0D108BD9-81ED-4DB2-BD59-A6C34878D82A}">
                    <a16:rowId xmlns:a16="http://schemas.microsoft.com/office/drawing/2014/main" val="1086637654"/>
                  </a:ext>
                </a:extLst>
              </a:tr>
              <a:tr h="308042">
                <a:tc>
                  <a:txBody>
                    <a:bodyPr/>
                    <a:lstStyle/>
                    <a:p>
                      <a:r>
                        <a:rPr lang="en-US" sz="1400">
                          <a:effectLst/>
                        </a:rPr>
                        <a:t>Stagger school opening and closing schedules.</a:t>
                      </a:r>
                    </a:p>
                  </a:txBody>
                  <a:tcPr marL="0" marR="0" marT="0" marB="0" anchor="ctr"/>
                </a:tc>
                <a:extLst>
                  <a:ext uri="{0D108BD9-81ED-4DB2-BD59-A6C34878D82A}">
                    <a16:rowId xmlns:a16="http://schemas.microsoft.com/office/drawing/2014/main" val="4251989956"/>
                  </a:ext>
                </a:extLst>
              </a:tr>
              <a:tr h="924127">
                <a:tc>
                  <a:txBody>
                    <a:bodyPr/>
                    <a:lstStyle/>
                    <a:p>
                      <a:r>
                        <a:rPr lang="en-US" sz="1400" dirty="0">
                          <a:effectLst/>
                        </a:rPr>
                        <a:t>Modify school hours/days of operation (i.e., students with last names A-J come to school Monday and Wednesday, students with last names K-Z come to school on Tuesday and Thursday).</a:t>
                      </a:r>
                    </a:p>
                  </a:txBody>
                  <a:tcPr marL="0" marR="0" marT="0" marB="0" anchor="ctr"/>
                </a:tc>
                <a:extLst>
                  <a:ext uri="{0D108BD9-81ED-4DB2-BD59-A6C34878D82A}">
                    <a16:rowId xmlns:a16="http://schemas.microsoft.com/office/drawing/2014/main" val="348823740"/>
                  </a:ext>
                </a:extLst>
              </a:tr>
            </a:tbl>
          </a:graphicData>
        </a:graphic>
      </p:graphicFrame>
    </p:spTree>
    <p:extLst>
      <p:ext uri="{BB962C8B-B14F-4D97-AF65-F5344CB8AC3E}">
        <p14:creationId xmlns:p14="http://schemas.microsoft.com/office/powerpoint/2010/main" val="153160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B8D8CD-5D3E-4E26-8FA4-FF0AB62C6EBF}"/>
              </a:ext>
            </a:extLst>
          </p:cNvPr>
          <p:cNvSpPr txBox="1"/>
          <p:nvPr/>
        </p:nvSpPr>
        <p:spPr>
          <a:xfrm>
            <a:off x="851876" y="2424899"/>
            <a:ext cx="6477392" cy="2585323"/>
          </a:xfrm>
          <a:prstGeom prst="rect">
            <a:avLst/>
          </a:prstGeom>
          <a:noFill/>
        </p:spPr>
        <p:txBody>
          <a:bodyPr wrap="square" rtlCol="0">
            <a:spAutoFit/>
          </a:bodyPr>
          <a:lstStyle/>
          <a:p>
            <a:r>
              <a:rPr lang="en-US" spc="100" dirty="0">
                <a:latin typeface="Granjon LT Std" panose="02050502070506020403" pitchFamily="18" charset="0"/>
              </a:rPr>
              <a:t>For further comments, please contact</a:t>
            </a:r>
          </a:p>
          <a:p>
            <a:endParaRPr lang="en-US" spc="100" dirty="0">
              <a:latin typeface="Granjon LT Std" panose="02050502070506020403" pitchFamily="18" charset="0"/>
            </a:endParaRPr>
          </a:p>
          <a:p>
            <a:r>
              <a:rPr lang="en-US" spc="100" dirty="0">
                <a:latin typeface="Granjon LT Std"/>
              </a:rPr>
              <a:t>Mary Filardo at: </a:t>
            </a:r>
            <a:r>
              <a:rPr lang="en-US" spc="100" dirty="0">
                <a:latin typeface="Granjon LT Std"/>
                <a:hlinkClick r:id="rId2"/>
              </a:rPr>
              <a:t>mfilardo@21csf.org</a:t>
            </a:r>
            <a:endParaRPr lang="en-US" spc="100" dirty="0">
              <a:latin typeface="Granjon LT Std"/>
            </a:endParaRPr>
          </a:p>
          <a:p>
            <a:r>
              <a:rPr lang="en-US" spc="100" dirty="0">
                <a:latin typeface="Granjon LT Std"/>
              </a:rPr>
              <a:t>with resources as: </a:t>
            </a:r>
          </a:p>
          <a:p>
            <a:r>
              <a:rPr lang="en-US" spc="100" dirty="0">
                <a:latin typeface="Granjon LT Std"/>
                <a:hlinkClick r:id="rId3"/>
              </a:rPr>
              <a:t>www.facilitiescouncil.org</a:t>
            </a:r>
            <a:r>
              <a:rPr lang="en-US" spc="100" dirty="0">
                <a:latin typeface="Granjon LT Std"/>
              </a:rPr>
              <a:t> and </a:t>
            </a:r>
            <a:r>
              <a:rPr lang="en-US" spc="100" dirty="0">
                <a:latin typeface="Granjon LT Std"/>
                <a:hlinkClick r:id="rId4"/>
              </a:rPr>
              <a:t>www.buildusschools.org</a:t>
            </a:r>
            <a:r>
              <a:rPr lang="en-US" spc="100" dirty="0">
                <a:latin typeface="Granjon LT Std"/>
              </a:rPr>
              <a:t> </a:t>
            </a:r>
            <a:endParaRPr lang="en-US" spc="100" dirty="0">
              <a:latin typeface="Granjon LT Std" panose="02050502070506020403" pitchFamily="18" charset="0"/>
            </a:endParaRPr>
          </a:p>
          <a:p>
            <a:endParaRPr lang="en-US" spc="100" dirty="0">
              <a:latin typeface="Granjon LT Std" panose="02050502070506020403" pitchFamily="18" charset="0"/>
            </a:endParaRPr>
          </a:p>
          <a:p>
            <a:r>
              <a:rPr lang="en-US" spc="100" dirty="0">
                <a:latin typeface="Granjon LT Std" panose="02050502070506020403" pitchFamily="18" charset="0"/>
              </a:rPr>
              <a:t>and/or </a:t>
            </a:r>
          </a:p>
          <a:p>
            <a:endParaRPr lang="en-US" spc="100" dirty="0">
              <a:latin typeface="Granjon LT Std" panose="02050502070506020403" pitchFamily="18" charset="0"/>
            </a:endParaRPr>
          </a:p>
          <a:p>
            <a:r>
              <a:rPr lang="en-US" spc="100" dirty="0">
                <a:latin typeface="Granjon LT Std" panose="02050502070506020403" pitchFamily="18" charset="0"/>
              </a:rPr>
              <a:t>David Sturtz at: </a:t>
            </a:r>
            <a:r>
              <a:rPr lang="en-US" u="sng" spc="100" dirty="0">
                <a:solidFill>
                  <a:srgbClr val="3B3BFF"/>
                </a:solidFill>
                <a:latin typeface="Granjon LT Std" panose="02050502070506020403" pitchFamily="18" charset="0"/>
              </a:rPr>
              <a:t>dsturtz@coopstrategies.com</a:t>
            </a:r>
          </a:p>
        </p:txBody>
      </p:sp>
      <p:sp>
        <p:nvSpPr>
          <p:cNvPr id="4" name="Text Placeholder 9">
            <a:extLst>
              <a:ext uri="{FF2B5EF4-FFF2-40B4-BE49-F238E27FC236}">
                <a16:creationId xmlns:a16="http://schemas.microsoft.com/office/drawing/2014/main" id="{7BCBBF99-1277-472B-AD4B-388C7DF66E8C}"/>
              </a:ext>
            </a:extLst>
          </p:cNvPr>
          <p:cNvSpPr txBox="1">
            <a:spLocks/>
          </p:cNvSpPr>
          <p:nvPr/>
        </p:nvSpPr>
        <p:spPr>
          <a:xfrm>
            <a:off x="1092829" y="875163"/>
            <a:ext cx="7003128"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0"/>
              <a:t>Thank you</a:t>
            </a:r>
            <a:endParaRPr lang="en-US"/>
          </a:p>
        </p:txBody>
      </p:sp>
      <p:sp>
        <p:nvSpPr>
          <p:cNvPr id="5" name="Isosceles Triangle 4">
            <a:extLst>
              <a:ext uri="{FF2B5EF4-FFF2-40B4-BE49-F238E27FC236}">
                <a16:creationId xmlns:a16="http://schemas.microsoft.com/office/drawing/2014/main" id="{14CD3E99-3F30-40DE-94C3-2D494EC65B65}"/>
              </a:ext>
            </a:extLst>
          </p:cNvPr>
          <p:cNvSpPr/>
          <p:nvPr/>
        </p:nvSpPr>
        <p:spPr>
          <a:xfrm rot="5400000">
            <a:off x="851876" y="1024781"/>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5745287-C20F-4720-A905-4A04D442FDD3}"/>
              </a:ext>
            </a:extLst>
          </p:cNvPr>
          <p:cNvSpPr txBox="1"/>
          <p:nvPr/>
        </p:nvSpPr>
        <p:spPr>
          <a:xfrm>
            <a:off x="851876" y="1528489"/>
            <a:ext cx="6425387" cy="646331"/>
          </a:xfrm>
          <a:prstGeom prst="rect">
            <a:avLst/>
          </a:prstGeom>
          <a:noFill/>
        </p:spPr>
        <p:txBody>
          <a:bodyPr wrap="square" rtlCol="0">
            <a:spAutoFit/>
          </a:bodyPr>
          <a:lstStyle/>
          <a:p>
            <a:r>
              <a:rPr lang="en-US" b="1" spc="100">
                <a:latin typeface="Granjon LT Std" panose="02050502070506020403" pitchFamily="18" charset="0"/>
              </a:rPr>
              <a:t>Have ideas for topics for future webinars? Send them to us via the meeting chat function or email!</a:t>
            </a:r>
          </a:p>
        </p:txBody>
      </p:sp>
      <p:sp>
        <p:nvSpPr>
          <p:cNvPr id="7" name="Rectangle 6">
            <a:extLst>
              <a:ext uri="{FF2B5EF4-FFF2-40B4-BE49-F238E27FC236}">
                <a16:creationId xmlns:a16="http://schemas.microsoft.com/office/drawing/2014/main" id="{68A8B043-9D71-4DA8-B2C4-F49163D43781}"/>
              </a:ext>
            </a:extLst>
          </p:cNvPr>
          <p:cNvSpPr/>
          <p:nvPr/>
        </p:nvSpPr>
        <p:spPr>
          <a:xfrm>
            <a:off x="3124802" y="5182940"/>
            <a:ext cx="2773822" cy="646331"/>
          </a:xfrm>
          <a:prstGeom prst="rect">
            <a:avLst/>
          </a:prstGeom>
        </p:spPr>
        <p:txBody>
          <a:bodyPr wrap="square">
            <a:spAutoFit/>
          </a:bodyPr>
          <a:lstStyle/>
          <a:p>
            <a:r>
              <a:rPr lang="en-US" dirty="0" err="1">
                <a:latin typeface="Segoe UI" panose="020B0502040204020203" pitchFamily="34" charset="0"/>
              </a:rPr>
              <a:t>facebook</a:t>
            </a:r>
            <a:endParaRPr lang="en-US" dirty="0">
              <a:latin typeface="Segoe UI" panose="020B0502040204020203" pitchFamily="34" charset="0"/>
            </a:endParaRPr>
          </a:p>
          <a:p>
            <a:r>
              <a:rPr lang="en-US" b="0" i="0" dirty="0">
                <a:effectLst/>
                <a:latin typeface="Segoe UI" panose="020B0502040204020203" pitchFamily="34" charset="0"/>
              </a:rPr>
              <a:t>@</a:t>
            </a:r>
            <a:r>
              <a:rPr lang="en-US" b="0" i="0" dirty="0" err="1">
                <a:effectLst/>
                <a:latin typeface="Segoe UI" panose="020B0502040204020203" pitchFamily="34" charset="0"/>
              </a:rPr>
              <a:t>cooperativestrategies</a:t>
            </a:r>
            <a:endParaRPr lang="en-US" b="0" i="0" dirty="0">
              <a:effectLst/>
              <a:latin typeface="Segoe UI" panose="020B0502040204020203" pitchFamily="34" charset="0"/>
            </a:endParaRPr>
          </a:p>
        </p:txBody>
      </p:sp>
      <p:sp>
        <p:nvSpPr>
          <p:cNvPr id="8" name="Text Box 57">
            <a:extLst>
              <a:ext uri="{FF2B5EF4-FFF2-40B4-BE49-F238E27FC236}">
                <a16:creationId xmlns:a16="http://schemas.microsoft.com/office/drawing/2014/main" id="{185E337F-138C-4084-BC51-AA57EC7CB632}"/>
              </a:ext>
            </a:extLst>
          </p:cNvPr>
          <p:cNvSpPr txBox="1"/>
          <p:nvPr/>
        </p:nvSpPr>
        <p:spPr>
          <a:xfrm>
            <a:off x="6999423" y="6490858"/>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April 16</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9" name="Rectangle 8">
            <a:extLst>
              <a:ext uri="{FF2B5EF4-FFF2-40B4-BE49-F238E27FC236}">
                <a16:creationId xmlns:a16="http://schemas.microsoft.com/office/drawing/2014/main" id="{8025C4E9-296C-4C71-8831-0B908C37D14B}"/>
              </a:ext>
            </a:extLst>
          </p:cNvPr>
          <p:cNvSpPr/>
          <p:nvPr/>
        </p:nvSpPr>
        <p:spPr>
          <a:xfrm>
            <a:off x="851876" y="5186888"/>
            <a:ext cx="2152357" cy="646331"/>
          </a:xfrm>
          <a:prstGeom prst="rect">
            <a:avLst/>
          </a:prstGeom>
        </p:spPr>
        <p:txBody>
          <a:bodyPr wrap="square">
            <a:spAutoFit/>
          </a:bodyPr>
          <a:lstStyle/>
          <a:p>
            <a:r>
              <a:rPr lang="en-US" spc="100" dirty="0">
                <a:latin typeface="Granjon LT Std" panose="02050502070506020403" pitchFamily="18" charset="0"/>
              </a:rPr>
              <a:t>Twitter</a:t>
            </a:r>
          </a:p>
          <a:p>
            <a:r>
              <a:rPr lang="en-US" spc="100" dirty="0">
                <a:latin typeface="Granjon LT Std" panose="02050502070506020403" pitchFamily="18" charset="0"/>
              </a:rPr>
              <a:t>@</a:t>
            </a:r>
            <a:r>
              <a:rPr lang="en-US" spc="100" dirty="0" err="1">
                <a:latin typeface="Granjon LT Std" panose="02050502070506020403" pitchFamily="18" charset="0"/>
              </a:rPr>
              <a:t>Co_OpStrategies</a:t>
            </a:r>
            <a:endParaRPr lang="en-US" b="0" i="0" spc="100" dirty="0">
              <a:effectLst/>
              <a:latin typeface="Granjon LT Std" panose="02050502070506020403" pitchFamily="18" charset="0"/>
            </a:endParaRPr>
          </a:p>
        </p:txBody>
      </p:sp>
      <p:sp>
        <p:nvSpPr>
          <p:cNvPr id="10" name="Rectangle 9">
            <a:extLst>
              <a:ext uri="{FF2B5EF4-FFF2-40B4-BE49-F238E27FC236}">
                <a16:creationId xmlns:a16="http://schemas.microsoft.com/office/drawing/2014/main" id="{298AA692-E93A-405D-BF16-F8F7C5E734C5}"/>
              </a:ext>
            </a:extLst>
          </p:cNvPr>
          <p:cNvSpPr/>
          <p:nvPr/>
        </p:nvSpPr>
        <p:spPr>
          <a:xfrm>
            <a:off x="5780256" y="5182940"/>
            <a:ext cx="2773822" cy="646331"/>
          </a:xfrm>
          <a:prstGeom prst="rect">
            <a:avLst/>
          </a:prstGeom>
        </p:spPr>
        <p:txBody>
          <a:bodyPr wrap="square">
            <a:spAutoFit/>
          </a:bodyPr>
          <a:lstStyle/>
          <a:p>
            <a:r>
              <a:rPr lang="en-US" dirty="0">
                <a:latin typeface="Segoe UI" panose="020B0502040204020203" pitchFamily="34" charset="0"/>
              </a:rPr>
              <a:t>LinkedIn</a:t>
            </a:r>
          </a:p>
          <a:p>
            <a:r>
              <a:rPr lang="en-US" b="0" i="0" dirty="0">
                <a:effectLst/>
                <a:latin typeface="Segoe UI" panose="020B0502040204020203" pitchFamily="34" charset="0"/>
              </a:rPr>
              <a:t>@</a:t>
            </a:r>
            <a:r>
              <a:rPr lang="en-US" b="0" i="0" dirty="0" err="1">
                <a:effectLst/>
                <a:latin typeface="Segoe UI" panose="020B0502040204020203" pitchFamily="34" charset="0"/>
              </a:rPr>
              <a:t>cooperativestrategies</a:t>
            </a:r>
            <a:endParaRPr lang="en-US" b="0" i="0" dirty="0">
              <a:effectLst/>
              <a:latin typeface="Segoe UI" panose="020B0502040204020203" pitchFamily="34" charset="0"/>
            </a:endParaRPr>
          </a:p>
        </p:txBody>
      </p:sp>
    </p:spTree>
    <p:extLst>
      <p:ext uri="{BB962C8B-B14F-4D97-AF65-F5344CB8AC3E}">
        <p14:creationId xmlns:p14="http://schemas.microsoft.com/office/powerpoint/2010/main" val="1977934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92829" y="1797542"/>
            <a:ext cx="6864253" cy="1982060"/>
          </a:xfrm>
        </p:spPr>
        <p:txBody>
          <a:bodyPr>
            <a:normAutofit/>
          </a:bodyPr>
          <a:lstStyle/>
          <a:p>
            <a:pPr>
              <a:buClr>
                <a:srgbClr val="88AC2E"/>
              </a:buClr>
            </a:pPr>
            <a:r>
              <a:rPr lang="en-US" sz="1800" spc="100" dirty="0">
                <a:latin typeface="Granjon LT Std" panose="02050502070506020403" pitchFamily="18" charset="0"/>
              </a:rPr>
              <a:t>Introductions</a:t>
            </a:r>
          </a:p>
          <a:p>
            <a:pPr>
              <a:buClr>
                <a:srgbClr val="88AC2E"/>
              </a:buClr>
            </a:pPr>
            <a:r>
              <a:rPr lang="en-US" sz="1800" spc="100" dirty="0">
                <a:latin typeface="Granjon LT Std" panose="02050502070506020403" pitchFamily="18" charset="0"/>
              </a:rPr>
              <a:t>CARES ACT, Stimulus 4 and Infrastructure Package </a:t>
            </a:r>
          </a:p>
          <a:p>
            <a:pPr>
              <a:buClr>
                <a:srgbClr val="88AC2E"/>
              </a:buClr>
            </a:pPr>
            <a:r>
              <a:rPr lang="en-US" sz="1800" spc="100" dirty="0">
                <a:latin typeface="Granjon LT Std" panose="02050502070506020403" pitchFamily="18" charset="0"/>
              </a:rPr>
              <a:t>Discussion</a:t>
            </a:r>
          </a:p>
          <a:p>
            <a:pPr lvl="1">
              <a:buClr>
                <a:srgbClr val="88AC2E"/>
              </a:buClr>
            </a:pPr>
            <a:r>
              <a:rPr lang="en-US" sz="1800" spc="100" dirty="0">
                <a:latin typeface="Granjon LT Std" panose="02050502070506020403" pitchFamily="18" charset="0"/>
              </a:rPr>
              <a:t>Capital planning through 2020</a:t>
            </a:r>
            <a:endParaRPr lang="en-US" sz="2800" spc="100" dirty="0">
              <a:latin typeface="Granjon LT Std" panose="02050502070506020403" pitchFamily="18" charset="0"/>
            </a:endParaRPr>
          </a:p>
          <a:p>
            <a:pPr lvl="1">
              <a:buClr>
                <a:srgbClr val="88AC2E"/>
              </a:buClr>
            </a:pPr>
            <a:r>
              <a:rPr lang="en-US" sz="1800" spc="100" dirty="0">
                <a:latin typeface="Granjon LT Std" panose="02050502070506020403" pitchFamily="18" charset="0"/>
              </a:rPr>
              <a:t>Restarting school safely </a:t>
            </a:r>
            <a:r>
              <a:rPr lang="en-US" spc="100" dirty="0">
                <a:latin typeface="Granjon LT Std" panose="02050502070506020403" pitchFamily="18" charset="0"/>
              </a:rPr>
              <a:t>(and </a:t>
            </a:r>
            <a:r>
              <a:rPr lang="en-US" spc="100">
                <a:latin typeface="Granjon LT Std" panose="02050502070506020403" pitchFamily="18" charset="0"/>
              </a:rPr>
              <a:t>realistically)</a:t>
            </a:r>
            <a:endParaRPr lang="en-US" spc="100" dirty="0">
              <a:latin typeface="Granjon LT Std" panose="02050502070506020403" pitchFamily="18" charset="0"/>
            </a:endParaRPr>
          </a:p>
        </p:txBody>
      </p:sp>
      <p:sp>
        <p:nvSpPr>
          <p:cNvPr id="4" name="Text Placeholder 9">
            <a:extLst>
              <a:ext uri="{FF2B5EF4-FFF2-40B4-BE49-F238E27FC236}">
                <a16:creationId xmlns:a16="http://schemas.microsoft.com/office/drawing/2014/main" id="{4747F0F0-79FD-45B7-9E15-9F92CEF8AB42}"/>
              </a:ext>
            </a:extLst>
          </p:cNvPr>
          <p:cNvSpPr txBox="1">
            <a:spLocks/>
          </p:cNvSpPr>
          <p:nvPr/>
        </p:nvSpPr>
        <p:spPr>
          <a:xfrm>
            <a:off x="1092829" y="875163"/>
            <a:ext cx="4343400"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0"/>
              <a:t>Webinar agenda</a:t>
            </a:r>
            <a:endParaRPr lang="en-US"/>
          </a:p>
        </p:txBody>
      </p:sp>
      <p:sp>
        <p:nvSpPr>
          <p:cNvPr id="5" name="Isosceles Triangle 4">
            <a:extLst>
              <a:ext uri="{FF2B5EF4-FFF2-40B4-BE49-F238E27FC236}">
                <a16:creationId xmlns:a16="http://schemas.microsoft.com/office/drawing/2014/main" id="{A1A5B11B-22A6-4FEA-AC3B-8D1CECCBDC8D}"/>
              </a:ext>
            </a:extLst>
          </p:cNvPr>
          <p:cNvSpPr/>
          <p:nvPr/>
        </p:nvSpPr>
        <p:spPr>
          <a:xfrm rot="5400000">
            <a:off x="851876" y="1024781"/>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7C0F59E-A774-43E7-BA85-DDD110553CA5}"/>
              </a:ext>
            </a:extLst>
          </p:cNvPr>
          <p:cNvSpPr txBox="1"/>
          <p:nvPr/>
        </p:nvSpPr>
        <p:spPr>
          <a:xfrm>
            <a:off x="459759" y="5020595"/>
            <a:ext cx="7594422" cy="646331"/>
          </a:xfrm>
          <a:prstGeom prst="rect">
            <a:avLst/>
          </a:prstGeom>
          <a:noFill/>
        </p:spPr>
        <p:txBody>
          <a:bodyPr wrap="square" rtlCol="0">
            <a:spAutoFit/>
          </a:bodyPr>
          <a:lstStyle/>
          <a:p>
            <a:pPr algn="ctr"/>
            <a:r>
              <a:rPr lang="en-US" spc="100">
                <a:latin typeface="Granjon LT Std" panose="02050502070506020403" pitchFamily="18" charset="0"/>
              </a:rPr>
              <a:t>We will record this meeting, take notes, and distribute to everyone on the invitation list.</a:t>
            </a:r>
          </a:p>
        </p:txBody>
      </p:sp>
      <p:sp>
        <p:nvSpPr>
          <p:cNvPr id="9" name="Text Box 57">
            <a:extLst>
              <a:ext uri="{FF2B5EF4-FFF2-40B4-BE49-F238E27FC236}">
                <a16:creationId xmlns:a16="http://schemas.microsoft.com/office/drawing/2014/main" id="{F07B096E-C5FE-45F6-9D2E-B932E78017F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April 16</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27041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3472" y="3132616"/>
            <a:ext cx="3574934" cy="3117204"/>
          </a:xfrm>
        </p:spPr>
        <p:txBody>
          <a:bodyPr>
            <a:normAutofit/>
          </a:bodyPr>
          <a:lstStyle/>
          <a:p>
            <a:pPr marL="0" indent="0">
              <a:buClr>
                <a:srgbClr val="88AC41"/>
              </a:buClr>
              <a:buNone/>
            </a:pPr>
            <a:r>
              <a:rPr lang="en-US" spc="100">
                <a:latin typeface="Granjon LT Std" panose="02050502070506020403" pitchFamily="18" charset="0"/>
              </a:rPr>
              <a:t>House passed the “Coronavirus Aid, Relief, and Economic Security Act” (“CARES Act”).</a:t>
            </a:r>
          </a:p>
          <a:p>
            <a:pPr marL="0" indent="0">
              <a:buClr>
                <a:srgbClr val="88AC41"/>
              </a:buClr>
              <a:buNone/>
            </a:pPr>
            <a:endParaRPr lang="en-US" spc="100">
              <a:latin typeface="Granjon LT Std" panose="02050502070506020403" pitchFamily="18" charset="0"/>
            </a:endParaRPr>
          </a:p>
          <a:p>
            <a:pPr marL="0" indent="0">
              <a:buClr>
                <a:srgbClr val="88AC41"/>
              </a:buClr>
              <a:buNone/>
            </a:pPr>
            <a:r>
              <a:rPr lang="en-US" spc="100">
                <a:latin typeface="Granjon LT Std" panose="02050502070506020403" pitchFamily="18" charset="0"/>
              </a:rPr>
              <a:t>President has signed this into law. </a:t>
            </a:r>
          </a:p>
          <a:p>
            <a:pPr marL="0" indent="0">
              <a:buClr>
                <a:srgbClr val="88AC41"/>
              </a:buClr>
              <a:buNone/>
            </a:pPr>
            <a:endParaRPr lang="en-US" spc="100">
              <a:latin typeface="Granjon LT Std" panose="02050502070506020403" pitchFamily="18" charset="0"/>
            </a:endParaRPr>
          </a:p>
          <a:p>
            <a:pPr marL="0" indent="0">
              <a:buClr>
                <a:srgbClr val="88AC41"/>
              </a:buClr>
              <a:buNone/>
            </a:pPr>
            <a:r>
              <a:rPr lang="en-US" spc="100">
                <a:latin typeface="Granjon LT Std" panose="02050502070506020403" pitchFamily="18" charset="0"/>
              </a:rPr>
              <a:t>Among other things, CARES Act establishes a Governor’s Emergency Education Relief Fund = $13.5 billion for K-12 public schools.  </a:t>
            </a:r>
          </a:p>
          <a:p>
            <a:pPr>
              <a:buClr>
                <a:srgbClr val="88AC41"/>
              </a:buClr>
            </a:pPr>
            <a:endParaRPr lang="en-US"/>
          </a:p>
        </p:txBody>
      </p:sp>
      <p:sp>
        <p:nvSpPr>
          <p:cNvPr id="4" name="Text Placeholder 9">
            <a:extLst>
              <a:ext uri="{FF2B5EF4-FFF2-40B4-BE49-F238E27FC236}">
                <a16:creationId xmlns:a16="http://schemas.microsoft.com/office/drawing/2014/main" id="{181ECD93-9FF6-432C-8AA0-0C979DAD9A25}"/>
              </a:ext>
            </a:extLst>
          </p:cNvPr>
          <p:cNvSpPr txBox="1">
            <a:spLocks/>
          </p:cNvSpPr>
          <p:nvPr/>
        </p:nvSpPr>
        <p:spPr>
          <a:xfrm>
            <a:off x="1092829" y="875163"/>
            <a:ext cx="4343400"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0"/>
              <a:t>CARES Act &amp; Stimulus 4</a:t>
            </a:r>
            <a:endParaRPr lang="en-US"/>
          </a:p>
        </p:txBody>
      </p:sp>
      <p:sp>
        <p:nvSpPr>
          <p:cNvPr id="5" name="Isosceles Triangle 4">
            <a:extLst>
              <a:ext uri="{FF2B5EF4-FFF2-40B4-BE49-F238E27FC236}">
                <a16:creationId xmlns:a16="http://schemas.microsoft.com/office/drawing/2014/main" id="{E70DA0DC-1EBF-4902-90B9-C54CDF19372C}"/>
              </a:ext>
            </a:extLst>
          </p:cNvPr>
          <p:cNvSpPr/>
          <p:nvPr/>
        </p:nvSpPr>
        <p:spPr>
          <a:xfrm rot="5400000">
            <a:off x="851876" y="1024781"/>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CA881AC2-DFB9-4A4D-B946-478948FA53A4}"/>
              </a:ext>
            </a:extLst>
          </p:cNvPr>
          <p:cNvCxnSpPr/>
          <p:nvPr/>
        </p:nvCxnSpPr>
        <p:spPr>
          <a:xfrm>
            <a:off x="513755" y="2911054"/>
            <a:ext cx="7589520" cy="0"/>
          </a:xfrm>
          <a:prstGeom prst="line">
            <a:avLst/>
          </a:prstGeom>
          <a:ln w="76200">
            <a:solidFill>
              <a:srgbClr val="770A11"/>
            </a:solidFill>
          </a:ln>
        </p:spPr>
        <p:style>
          <a:lnRef idx="1">
            <a:schemeClr val="accent1"/>
          </a:lnRef>
          <a:fillRef idx="0">
            <a:schemeClr val="accent1"/>
          </a:fillRef>
          <a:effectRef idx="0">
            <a:schemeClr val="accent1"/>
          </a:effectRef>
          <a:fontRef idx="minor">
            <a:schemeClr val="tx1"/>
          </a:fontRef>
        </p:style>
      </p:cxnSp>
      <p:sp>
        <p:nvSpPr>
          <p:cNvPr id="8" name="Text Placeholder 9">
            <a:extLst>
              <a:ext uri="{FF2B5EF4-FFF2-40B4-BE49-F238E27FC236}">
                <a16:creationId xmlns:a16="http://schemas.microsoft.com/office/drawing/2014/main" id="{319418DE-1B33-4C41-9630-5FB0AE9120A6}"/>
              </a:ext>
            </a:extLst>
          </p:cNvPr>
          <p:cNvSpPr txBox="1">
            <a:spLocks/>
          </p:cNvSpPr>
          <p:nvPr/>
        </p:nvSpPr>
        <p:spPr>
          <a:xfrm rot="16200000">
            <a:off x="-114238" y="1814796"/>
            <a:ext cx="1658668"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b="0"/>
              <a:t>March 27</a:t>
            </a:r>
            <a:endParaRPr lang="en-US" sz="1400"/>
          </a:p>
        </p:txBody>
      </p:sp>
      <p:sp>
        <p:nvSpPr>
          <p:cNvPr id="9" name="Text Placeholder 9">
            <a:extLst>
              <a:ext uri="{FF2B5EF4-FFF2-40B4-BE49-F238E27FC236}">
                <a16:creationId xmlns:a16="http://schemas.microsoft.com/office/drawing/2014/main" id="{BC96449F-3595-420F-9F3A-FAA9DD9D1FA2}"/>
              </a:ext>
            </a:extLst>
          </p:cNvPr>
          <p:cNvSpPr txBox="1">
            <a:spLocks/>
          </p:cNvSpPr>
          <p:nvPr/>
        </p:nvSpPr>
        <p:spPr>
          <a:xfrm rot="16200000">
            <a:off x="3774371" y="1814795"/>
            <a:ext cx="1658668"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b="0"/>
              <a:t>April 20</a:t>
            </a:r>
            <a:endParaRPr lang="en-US" sz="1400"/>
          </a:p>
        </p:txBody>
      </p:sp>
      <p:sp>
        <p:nvSpPr>
          <p:cNvPr id="10" name="Rectangle 9">
            <a:extLst>
              <a:ext uri="{FF2B5EF4-FFF2-40B4-BE49-F238E27FC236}">
                <a16:creationId xmlns:a16="http://schemas.microsoft.com/office/drawing/2014/main" id="{CC7FCF15-0814-4707-8F52-92D95BC0BD42}"/>
              </a:ext>
            </a:extLst>
          </p:cNvPr>
          <p:cNvSpPr/>
          <p:nvPr/>
        </p:nvSpPr>
        <p:spPr>
          <a:xfrm>
            <a:off x="4402081" y="3364717"/>
            <a:ext cx="3574934" cy="2289858"/>
          </a:xfrm>
          <a:prstGeom prst="rect">
            <a:avLst/>
          </a:prstGeom>
        </p:spPr>
        <p:txBody>
          <a:bodyPr wrap="square">
            <a:spAutoFit/>
          </a:bodyPr>
          <a:lstStyle/>
          <a:p>
            <a:pPr>
              <a:spcBef>
                <a:spcPct val="20000"/>
              </a:spcBef>
              <a:buClr>
                <a:srgbClr val="88AC41"/>
              </a:buClr>
            </a:pPr>
            <a:r>
              <a:rPr lang="en-US" sz="1400" spc="100">
                <a:latin typeface="Granjon LT Std" panose="02050502070506020403" pitchFamily="18" charset="0"/>
              </a:rPr>
              <a:t>Full Congress reconvenes.</a:t>
            </a:r>
          </a:p>
          <a:p>
            <a:pPr>
              <a:spcBef>
                <a:spcPct val="20000"/>
              </a:spcBef>
              <a:buClr>
                <a:srgbClr val="88AC41"/>
              </a:buClr>
            </a:pPr>
            <a:endParaRPr lang="en-US" sz="1400" spc="100">
              <a:latin typeface="Granjon LT Std" panose="02050502070506020403" pitchFamily="18" charset="0"/>
            </a:endParaRPr>
          </a:p>
          <a:p>
            <a:pPr>
              <a:spcBef>
                <a:spcPct val="20000"/>
              </a:spcBef>
              <a:buClr>
                <a:srgbClr val="88AC41"/>
              </a:buClr>
            </a:pPr>
            <a:r>
              <a:rPr lang="en-US" sz="1400" spc="100">
                <a:latin typeface="Granjon LT Std" panose="02050502070506020403" pitchFamily="18" charset="0"/>
              </a:rPr>
              <a:t>House leadership working on Stimulus 4 proposal = focuses on infrastructure.</a:t>
            </a:r>
          </a:p>
          <a:p>
            <a:pPr>
              <a:spcBef>
                <a:spcPct val="20000"/>
              </a:spcBef>
              <a:buClr>
                <a:srgbClr val="88AC41"/>
              </a:buClr>
            </a:pPr>
            <a:endParaRPr lang="en-US" sz="1400" spc="100">
              <a:latin typeface="Granjon LT Std" panose="02050502070506020403" pitchFamily="18" charset="0"/>
            </a:endParaRPr>
          </a:p>
          <a:p>
            <a:pPr>
              <a:spcBef>
                <a:spcPct val="20000"/>
              </a:spcBef>
              <a:buClr>
                <a:srgbClr val="88AC41"/>
              </a:buClr>
            </a:pPr>
            <a:r>
              <a:rPr lang="en-US" sz="1400" spc="100">
                <a:latin typeface="Granjon LT Std" panose="02050502070506020403" pitchFamily="18" charset="0"/>
              </a:rPr>
              <a:t>President expressing support for a $2 trillion stimulus package.</a:t>
            </a:r>
          </a:p>
          <a:p>
            <a:pPr>
              <a:spcBef>
                <a:spcPct val="20000"/>
              </a:spcBef>
              <a:buClr>
                <a:srgbClr val="88AC41"/>
              </a:buClr>
            </a:pPr>
            <a:endParaRPr lang="en-US" sz="1400" spc="100">
              <a:latin typeface="Granjon LT Std" panose="02050502070506020403" pitchFamily="18" charset="0"/>
            </a:endParaRPr>
          </a:p>
          <a:p>
            <a:pPr>
              <a:spcBef>
                <a:spcPct val="20000"/>
              </a:spcBef>
              <a:buClr>
                <a:srgbClr val="88AC41"/>
              </a:buClr>
            </a:pPr>
            <a:r>
              <a:rPr lang="en-US" sz="1400" spc="100">
                <a:latin typeface="Granjon LT Std" panose="02050502070506020403" pitchFamily="18" charset="0"/>
              </a:rPr>
              <a:t>Stimulus 4 has support and resistance.</a:t>
            </a:r>
          </a:p>
        </p:txBody>
      </p:sp>
      <p:sp>
        <p:nvSpPr>
          <p:cNvPr id="11" name="Oval 10">
            <a:extLst>
              <a:ext uri="{FF2B5EF4-FFF2-40B4-BE49-F238E27FC236}">
                <a16:creationId xmlns:a16="http://schemas.microsoft.com/office/drawing/2014/main" id="{A0E723B7-2C7A-4FF6-A25D-193FE0632A48}"/>
              </a:ext>
            </a:extLst>
          </p:cNvPr>
          <p:cNvSpPr/>
          <p:nvPr/>
        </p:nvSpPr>
        <p:spPr>
          <a:xfrm>
            <a:off x="541160" y="2974273"/>
            <a:ext cx="338405" cy="339533"/>
          </a:xfrm>
          <a:prstGeom prst="ellipse">
            <a:avLst/>
          </a:prstGeom>
          <a:solidFill>
            <a:schemeClr val="bg1">
              <a:lumMod val="75000"/>
            </a:schemeClr>
          </a:solidFill>
          <a:ln w="57150"/>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Isosceles Triangle 12">
            <a:extLst>
              <a:ext uri="{FF2B5EF4-FFF2-40B4-BE49-F238E27FC236}">
                <a16:creationId xmlns:a16="http://schemas.microsoft.com/office/drawing/2014/main" id="{EED5DEAE-C973-453B-B046-E57CDFFA93BC}"/>
              </a:ext>
            </a:extLst>
          </p:cNvPr>
          <p:cNvSpPr/>
          <p:nvPr/>
        </p:nvSpPr>
        <p:spPr>
          <a:xfrm rot="5400000">
            <a:off x="8096363" y="2801974"/>
            <a:ext cx="267540" cy="24774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C29E3C25-925A-4FA9-A8EE-69079002EC37}"/>
              </a:ext>
            </a:extLst>
          </p:cNvPr>
          <p:cNvSpPr/>
          <p:nvPr/>
        </p:nvSpPr>
        <p:spPr>
          <a:xfrm>
            <a:off x="4415313" y="2971583"/>
            <a:ext cx="338405" cy="339533"/>
          </a:xfrm>
          <a:prstGeom prst="ellipse">
            <a:avLst/>
          </a:prstGeom>
          <a:solidFill>
            <a:schemeClr val="bg1">
              <a:lumMod val="75000"/>
            </a:schemeClr>
          </a:solidFill>
          <a:ln w="57150"/>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5" name="Text Box 57">
            <a:extLst>
              <a:ext uri="{FF2B5EF4-FFF2-40B4-BE49-F238E27FC236}">
                <a16:creationId xmlns:a16="http://schemas.microsoft.com/office/drawing/2014/main" id="{134BD9D7-F553-47BA-89DF-E6067C7DE1BE}"/>
              </a:ext>
            </a:extLst>
          </p:cNvPr>
          <p:cNvSpPr txBox="1"/>
          <p:nvPr/>
        </p:nvSpPr>
        <p:spPr>
          <a:xfrm>
            <a:off x="6830735" y="6313456"/>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April 16</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23794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4704" y="3256390"/>
            <a:ext cx="4263446" cy="1569661"/>
          </a:xfrm>
        </p:spPr>
        <p:txBody>
          <a:bodyPr>
            <a:noAutofit/>
          </a:bodyPr>
          <a:lstStyle/>
          <a:p>
            <a:pPr marL="0" indent="0">
              <a:buNone/>
            </a:pPr>
            <a:r>
              <a:rPr lang="en-US" sz="1600" b="1" spc="100">
                <a:solidFill>
                  <a:schemeClr val="accent4"/>
                </a:solidFill>
                <a:latin typeface="Granjon LT Std" panose="02050502070506020403" pitchFamily="18" charset="0"/>
              </a:rPr>
              <a:t>$400 million</a:t>
            </a:r>
            <a:r>
              <a:rPr lang="en-US" sz="1600" b="1" spc="100">
                <a:latin typeface="Granjon LT Std" panose="02050502070506020403" pitchFamily="18" charset="0"/>
              </a:rPr>
              <a:t> </a:t>
            </a:r>
            <a:r>
              <a:rPr lang="en-US" sz="1600" spc="100">
                <a:latin typeface="Granjon LT Std" panose="02050502070506020403" pitchFamily="18" charset="0"/>
              </a:rPr>
              <a:t>in </a:t>
            </a:r>
            <a:r>
              <a:rPr lang="en-US" sz="1600" b="1" spc="100">
                <a:solidFill>
                  <a:schemeClr val="accent4"/>
                </a:solidFill>
                <a:latin typeface="Granjon LT Std" panose="02050502070506020403" pitchFamily="18" charset="0"/>
              </a:rPr>
              <a:t>election assistance</a:t>
            </a:r>
            <a:r>
              <a:rPr lang="en-US" sz="1600" spc="100">
                <a:latin typeface="Granjon LT Std" panose="02050502070506020403" pitchFamily="18" charset="0"/>
              </a:rPr>
              <a:t> for the states to:</a:t>
            </a:r>
          </a:p>
          <a:p>
            <a:pPr indent="-166688"/>
            <a:r>
              <a:rPr lang="en-US" sz="1600" spc="100">
                <a:latin typeface="Granjon LT Std" panose="02050502070506020403" pitchFamily="18" charset="0"/>
              </a:rPr>
              <a:t>Help prepare for 2020 election cycle</a:t>
            </a:r>
          </a:p>
          <a:p>
            <a:pPr indent="-166688"/>
            <a:r>
              <a:rPr lang="en-US" sz="1600" spc="100">
                <a:latin typeface="Granjon LT Std" panose="02050502070506020403" pitchFamily="18" charset="0"/>
              </a:rPr>
              <a:t>Increase safety of voting in-person</a:t>
            </a:r>
          </a:p>
          <a:p>
            <a:pPr marL="738188" indent="-165100"/>
            <a:r>
              <a:rPr lang="en-US" sz="1600" spc="100">
                <a:latin typeface="Granjon LT Std" panose="02050502070506020403" pitchFamily="18" charset="0"/>
              </a:rPr>
              <a:t>Additional voting facilities </a:t>
            </a:r>
          </a:p>
          <a:p>
            <a:pPr marL="738188" indent="-165100"/>
            <a:r>
              <a:rPr lang="en-US" sz="1600" spc="100">
                <a:latin typeface="Granjon LT Std" panose="02050502070506020403" pitchFamily="18" charset="0"/>
              </a:rPr>
              <a:t>More poll workers</a:t>
            </a:r>
          </a:p>
        </p:txBody>
      </p:sp>
      <p:sp>
        <p:nvSpPr>
          <p:cNvPr id="4" name="Text Placeholder 9">
            <a:extLst>
              <a:ext uri="{FF2B5EF4-FFF2-40B4-BE49-F238E27FC236}">
                <a16:creationId xmlns:a16="http://schemas.microsoft.com/office/drawing/2014/main" id="{4E0F9FBF-0919-4E7C-8B5C-D94333823A38}"/>
              </a:ext>
            </a:extLst>
          </p:cNvPr>
          <p:cNvSpPr txBox="1">
            <a:spLocks/>
          </p:cNvSpPr>
          <p:nvPr/>
        </p:nvSpPr>
        <p:spPr>
          <a:xfrm>
            <a:off x="1092829" y="875163"/>
            <a:ext cx="4343400"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0"/>
              <a:t>CARES ACT DETAILS</a:t>
            </a:r>
            <a:endParaRPr lang="en-US"/>
          </a:p>
        </p:txBody>
      </p:sp>
      <p:sp>
        <p:nvSpPr>
          <p:cNvPr id="5" name="Isosceles Triangle 4">
            <a:extLst>
              <a:ext uri="{FF2B5EF4-FFF2-40B4-BE49-F238E27FC236}">
                <a16:creationId xmlns:a16="http://schemas.microsoft.com/office/drawing/2014/main" id="{73FDE593-F57D-4137-B9C8-34ECA4F35BB4}"/>
              </a:ext>
            </a:extLst>
          </p:cNvPr>
          <p:cNvSpPr/>
          <p:nvPr/>
        </p:nvSpPr>
        <p:spPr>
          <a:xfrm rot="5400000">
            <a:off x="851876" y="1024781"/>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C09ABB2-8B6A-4976-9FCC-5149361D31B2}"/>
              </a:ext>
            </a:extLst>
          </p:cNvPr>
          <p:cNvSpPr/>
          <p:nvPr/>
        </p:nvSpPr>
        <p:spPr>
          <a:xfrm>
            <a:off x="4285673" y="801056"/>
            <a:ext cx="3348111" cy="1077218"/>
          </a:xfrm>
          <a:prstGeom prst="rect">
            <a:avLst/>
          </a:prstGeom>
        </p:spPr>
        <p:txBody>
          <a:bodyPr wrap="square">
            <a:spAutoFit/>
          </a:bodyPr>
          <a:lstStyle/>
          <a:p>
            <a:pPr>
              <a:buClr>
                <a:srgbClr val="88AC41"/>
              </a:buClr>
            </a:pPr>
            <a:r>
              <a:rPr lang="en-US" sz="2800" b="1" spc="100">
                <a:solidFill>
                  <a:srgbClr val="7C2530"/>
                </a:solidFill>
                <a:latin typeface="Granjon LT Std" panose="02050502070506020403" pitchFamily="18" charset="0"/>
              </a:rPr>
              <a:t>$13 billion </a:t>
            </a:r>
            <a:r>
              <a:rPr lang="en-US" spc="100">
                <a:solidFill>
                  <a:srgbClr val="7C2530"/>
                </a:solidFill>
                <a:latin typeface="Granjon LT Std" panose="02050502070506020403" pitchFamily="18" charset="0"/>
              </a:rPr>
              <a:t>for an Emergency Education Relief Fund for K-12 public schools.  </a:t>
            </a:r>
          </a:p>
        </p:txBody>
      </p:sp>
      <p:sp>
        <p:nvSpPr>
          <p:cNvPr id="8" name="Rectangle 7">
            <a:extLst>
              <a:ext uri="{FF2B5EF4-FFF2-40B4-BE49-F238E27FC236}">
                <a16:creationId xmlns:a16="http://schemas.microsoft.com/office/drawing/2014/main" id="{6B0D3E3C-3EA6-4404-ACC3-B30C3EBD4A5C}"/>
              </a:ext>
            </a:extLst>
          </p:cNvPr>
          <p:cNvSpPr/>
          <p:nvPr/>
        </p:nvSpPr>
        <p:spPr>
          <a:xfrm>
            <a:off x="434704" y="2050388"/>
            <a:ext cx="4137296" cy="861774"/>
          </a:xfrm>
          <a:prstGeom prst="rect">
            <a:avLst/>
          </a:prstGeom>
        </p:spPr>
        <p:txBody>
          <a:bodyPr wrap="square">
            <a:spAutoFit/>
          </a:bodyPr>
          <a:lstStyle/>
          <a:p>
            <a:r>
              <a:rPr lang="en-US" b="1" spc="100">
                <a:solidFill>
                  <a:schemeClr val="tx2"/>
                </a:solidFill>
                <a:latin typeface="Granjon LT Std" panose="02050502070506020403" pitchFamily="18" charset="0"/>
              </a:rPr>
              <a:t>$3 billion </a:t>
            </a:r>
            <a:r>
              <a:rPr lang="en-US" sz="1600" spc="100">
                <a:latin typeface="Granjon LT Std" panose="02050502070506020403" pitchFamily="18" charset="0"/>
              </a:rPr>
              <a:t>to governors for </a:t>
            </a:r>
            <a:r>
              <a:rPr lang="en-US" sz="1600" b="1" spc="100">
                <a:solidFill>
                  <a:schemeClr val="tx2"/>
                </a:solidFill>
                <a:latin typeface="Granjon LT Std" panose="02050502070506020403" pitchFamily="18" charset="0"/>
              </a:rPr>
              <a:t>emergency education relief</a:t>
            </a:r>
            <a:r>
              <a:rPr lang="en-US" sz="1600" b="1" spc="100">
                <a:latin typeface="Granjon LT Std" panose="02050502070506020403" pitchFamily="18" charset="0"/>
              </a:rPr>
              <a:t> </a:t>
            </a:r>
            <a:r>
              <a:rPr lang="en-US" sz="1600" spc="100">
                <a:latin typeface="Granjon LT Std" panose="02050502070506020403" pitchFamily="18" charset="0"/>
              </a:rPr>
              <a:t>that can be spent on school districts</a:t>
            </a:r>
            <a:r>
              <a:rPr lang="en-US" sz="1600" b="1" spc="100">
                <a:latin typeface="Granjon LT Std" panose="02050502070506020403" pitchFamily="18" charset="0"/>
              </a:rPr>
              <a:t>, </a:t>
            </a:r>
            <a:r>
              <a:rPr lang="en-US" sz="1600" spc="100">
                <a:latin typeface="Granjon LT Std" panose="02050502070506020403" pitchFamily="18" charset="0"/>
              </a:rPr>
              <a:t>institutions of higher ed., or both.</a:t>
            </a:r>
          </a:p>
        </p:txBody>
      </p:sp>
      <p:sp>
        <p:nvSpPr>
          <p:cNvPr id="9" name="Rectangle 8">
            <a:extLst>
              <a:ext uri="{FF2B5EF4-FFF2-40B4-BE49-F238E27FC236}">
                <a16:creationId xmlns:a16="http://schemas.microsoft.com/office/drawing/2014/main" id="{B77BE2CE-4E6E-4E28-818E-C1D776C17F6A}"/>
              </a:ext>
            </a:extLst>
          </p:cNvPr>
          <p:cNvSpPr/>
          <p:nvPr/>
        </p:nvSpPr>
        <p:spPr>
          <a:xfrm>
            <a:off x="4509760" y="2082711"/>
            <a:ext cx="4137296" cy="615553"/>
          </a:xfrm>
          <a:prstGeom prst="rect">
            <a:avLst/>
          </a:prstGeom>
        </p:spPr>
        <p:txBody>
          <a:bodyPr wrap="square">
            <a:spAutoFit/>
          </a:bodyPr>
          <a:lstStyle/>
          <a:p>
            <a:pPr lvl="0"/>
            <a:r>
              <a:rPr lang="en-US" b="1" spc="100">
                <a:solidFill>
                  <a:schemeClr val="accent2"/>
                </a:solidFill>
                <a:latin typeface="Granjon LT Std" panose="02050502070506020403" pitchFamily="18" charset="0"/>
              </a:rPr>
              <a:t>$600 million </a:t>
            </a:r>
            <a:r>
              <a:rPr lang="en-US" sz="1600" spc="100">
                <a:latin typeface="Granjon LT Std" panose="02050502070506020403" pitchFamily="18" charset="0"/>
              </a:rPr>
              <a:t>for states, BIE, and outlying areas with the </a:t>
            </a:r>
            <a:r>
              <a:rPr lang="en-US" sz="1600" b="1" spc="100">
                <a:solidFill>
                  <a:schemeClr val="accent2"/>
                </a:solidFill>
                <a:latin typeface="Granjon LT Std" panose="02050502070506020403" pitchFamily="18" charset="0"/>
              </a:rPr>
              <a:t>highest coronavirus burden</a:t>
            </a:r>
            <a:r>
              <a:rPr lang="en-US" sz="1600"/>
              <a:t>.</a:t>
            </a:r>
          </a:p>
        </p:txBody>
      </p:sp>
      <p:sp>
        <p:nvSpPr>
          <p:cNvPr id="10" name="Rectangle 9">
            <a:extLst>
              <a:ext uri="{FF2B5EF4-FFF2-40B4-BE49-F238E27FC236}">
                <a16:creationId xmlns:a16="http://schemas.microsoft.com/office/drawing/2014/main" id="{65C88254-D496-4E00-995A-898098D8E45D}"/>
              </a:ext>
            </a:extLst>
          </p:cNvPr>
          <p:cNvSpPr/>
          <p:nvPr/>
        </p:nvSpPr>
        <p:spPr>
          <a:xfrm>
            <a:off x="4509760" y="3133279"/>
            <a:ext cx="4137296" cy="2308324"/>
          </a:xfrm>
          <a:prstGeom prst="rect">
            <a:avLst/>
          </a:prstGeom>
        </p:spPr>
        <p:txBody>
          <a:bodyPr wrap="square">
            <a:spAutoFit/>
          </a:bodyPr>
          <a:lstStyle/>
          <a:p>
            <a:pPr lvl="0"/>
            <a:r>
              <a:rPr lang="en-US" sz="1600" b="1" spc="100">
                <a:solidFill>
                  <a:schemeClr val="accent1"/>
                </a:solidFill>
                <a:latin typeface="Granjon LT Std" panose="02050502070506020403" pitchFamily="18" charset="0"/>
              </a:rPr>
              <a:t>$45 billion</a:t>
            </a:r>
            <a:r>
              <a:rPr lang="en-US" sz="1600" b="1" spc="100">
                <a:latin typeface="Granjon LT Std" panose="02050502070506020403" pitchFamily="18" charset="0"/>
              </a:rPr>
              <a:t> </a:t>
            </a:r>
            <a:r>
              <a:rPr lang="en-US" sz="1600" spc="100">
                <a:latin typeface="Granjon LT Std" panose="02050502070506020403" pitchFamily="18" charset="0"/>
              </a:rPr>
              <a:t>for </a:t>
            </a:r>
            <a:r>
              <a:rPr lang="en-US" sz="1600" b="1" spc="100">
                <a:solidFill>
                  <a:schemeClr val="accent1"/>
                </a:solidFill>
                <a:latin typeface="Granjon LT Std" panose="02050502070506020403" pitchFamily="18" charset="0"/>
              </a:rPr>
              <a:t>FEMA’s Disaster Relief Fund</a:t>
            </a:r>
          </a:p>
          <a:p>
            <a:pPr marL="285750" lvl="0" indent="-174625">
              <a:buFont typeface="Arial" panose="020B0604020202020204" pitchFamily="34" charset="0"/>
              <a:buChar char="•"/>
            </a:pPr>
            <a:r>
              <a:rPr lang="en-US" sz="1600" spc="100">
                <a:latin typeface="Granjon LT Std" panose="02050502070506020403" pitchFamily="18" charset="0"/>
              </a:rPr>
              <a:t>Reimbursable activities may include:</a:t>
            </a:r>
          </a:p>
          <a:p>
            <a:pPr marL="285750" lvl="0" indent="-174625">
              <a:buFont typeface="Arial" panose="020B0604020202020204" pitchFamily="34" charset="0"/>
              <a:buChar char="•"/>
            </a:pPr>
            <a:r>
              <a:rPr lang="en-US" sz="1600" spc="100">
                <a:latin typeface="Granjon LT Std" panose="02050502070506020403" pitchFamily="18" charset="0"/>
              </a:rPr>
              <a:t>Medical response</a:t>
            </a:r>
          </a:p>
          <a:p>
            <a:pPr marL="285750" lvl="0" indent="-174625">
              <a:buFont typeface="Arial" panose="020B0604020202020204" pitchFamily="34" charset="0"/>
              <a:buChar char="•"/>
            </a:pPr>
            <a:r>
              <a:rPr lang="en-US" sz="1600" b="1" spc="100">
                <a:solidFill>
                  <a:schemeClr val="accent1"/>
                </a:solidFill>
                <a:latin typeface="Granjon LT Std" panose="02050502070506020403" pitchFamily="18" charset="0"/>
              </a:rPr>
              <a:t>Personal protective equipment</a:t>
            </a:r>
          </a:p>
          <a:p>
            <a:pPr marL="285750" lvl="0" indent="-174625">
              <a:buFont typeface="Arial" panose="020B0604020202020204" pitchFamily="34" charset="0"/>
              <a:buChar char="•"/>
            </a:pPr>
            <a:r>
              <a:rPr lang="en-US" sz="1600" spc="100">
                <a:latin typeface="Granjon LT Std" panose="02050502070506020403" pitchFamily="18" charset="0"/>
              </a:rPr>
              <a:t>National Guard deployment</a:t>
            </a:r>
          </a:p>
          <a:p>
            <a:pPr marL="285750" lvl="0" indent="-174625">
              <a:buFont typeface="Arial" panose="020B0604020202020204" pitchFamily="34" charset="0"/>
              <a:buChar char="•"/>
            </a:pPr>
            <a:r>
              <a:rPr lang="en-US" sz="1600" b="1" spc="100">
                <a:solidFill>
                  <a:schemeClr val="accent1"/>
                </a:solidFill>
                <a:latin typeface="Granjon LT Std" panose="02050502070506020403" pitchFamily="18" charset="0"/>
              </a:rPr>
              <a:t>Coordination of logistics</a:t>
            </a:r>
          </a:p>
          <a:p>
            <a:pPr marL="285750" lvl="0" indent="-174625">
              <a:buFont typeface="Arial" panose="020B0604020202020204" pitchFamily="34" charset="0"/>
              <a:buChar char="•"/>
            </a:pPr>
            <a:r>
              <a:rPr lang="en-US" sz="1600" b="1" spc="100">
                <a:solidFill>
                  <a:schemeClr val="accent1"/>
                </a:solidFill>
                <a:latin typeface="Granjon LT Std" panose="02050502070506020403" pitchFamily="18" charset="0"/>
              </a:rPr>
              <a:t>Safety measures</a:t>
            </a:r>
          </a:p>
          <a:p>
            <a:pPr marL="285750" lvl="0" indent="-174625">
              <a:buFont typeface="Arial" panose="020B0604020202020204" pitchFamily="34" charset="0"/>
              <a:buChar char="•"/>
            </a:pPr>
            <a:r>
              <a:rPr lang="en-US" sz="1600" b="1" spc="100">
                <a:solidFill>
                  <a:schemeClr val="accent1"/>
                </a:solidFill>
                <a:latin typeface="Granjon LT Std" panose="02050502070506020403" pitchFamily="18" charset="0"/>
              </a:rPr>
              <a:t>Community services</a:t>
            </a:r>
            <a:r>
              <a:rPr lang="en-US" sz="1600" b="1" spc="100">
                <a:latin typeface="Granjon LT Std" panose="02050502070506020403" pitchFamily="18" charset="0"/>
              </a:rPr>
              <a:t> </a:t>
            </a:r>
            <a:r>
              <a:rPr lang="en-US" sz="1600" spc="100">
                <a:latin typeface="Granjon LT Std" panose="02050502070506020403" pitchFamily="18" charset="0"/>
              </a:rPr>
              <a:t>nationwide</a:t>
            </a:r>
          </a:p>
        </p:txBody>
      </p:sp>
      <p:sp>
        <p:nvSpPr>
          <p:cNvPr id="11" name="Text Box 57">
            <a:extLst>
              <a:ext uri="{FF2B5EF4-FFF2-40B4-BE49-F238E27FC236}">
                <a16:creationId xmlns:a16="http://schemas.microsoft.com/office/drawing/2014/main" id="{2D56491D-6F7D-4FDB-81B9-189F0947603E}"/>
              </a:ext>
            </a:extLst>
          </p:cNvPr>
          <p:cNvSpPr txBox="1"/>
          <p:nvPr/>
        </p:nvSpPr>
        <p:spPr>
          <a:xfrm>
            <a:off x="6907060" y="6313456"/>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April 16</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186638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19C05C4-CE17-459D-84FF-EC79012EA34C}"/>
              </a:ext>
            </a:extLst>
          </p:cNvPr>
          <p:cNvGrpSpPr/>
          <p:nvPr/>
        </p:nvGrpSpPr>
        <p:grpSpPr>
          <a:xfrm>
            <a:off x="903882" y="1200741"/>
            <a:ext cx="7434128" cy="5112715"/>
            <a:chOff x="837431" y="761173"/>
            <a:chExt cx="7434128" cy="5112715"/>
          </a:xfrm>
        </p:grpSpPr>
        <p:sp>
          <p:nvSpPr>
            <p:cNvPr id="3" name="Straight Connector 2">
              <a:extLst>
                <a:ext uri="{FF2B5EF4-FFF2-40B4-BE49-F238E27FC236}">
                  <a16:creationId xmlns:a16="http://schemas.microsoft.com/office/drawing/2014/main" id="{B0C99AA2-C310-433E-A0E7-B0C0CB4A0D60}"/>
                </a:ext>
              </a:extLst>
            </p:cNvPr>
            <p:cNvSpPr/>
            <p:nvPr/>
          </p:nvSpPr>
          <p:spPr>
            <a:xfrm>
              <a:off x="851876" y="761979"/>
              <a:ext cx="7399118" cy="0"/>
            </a:xfrm>
            <a:prstGeom prst="lin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Freeform: Shape 7">
              <a:extLst>
                <a:ext uri="{FF2B5EF4-FFF2-40B4-BE49-F238E27FC236}">
                  <a16:creationId xmlns:a16="http://schemas.microsoft.com/office/drawing/2014/main" id="{EC666C39-BCD1-4CBE-965F-2A3FE6193AFD}"/>
                </a:ext>
              </a:extLst>
            </p:cNvPr>
            <p:cNvSpPr/>
            <p:nvPr/>
          </p:nvSpPr>
          <p:spPr>
            <a:xfrm>
              <a:off x="879663" y="761173"/>
              <a:ext cx="7384673" cy="2165580"/>
            </a:xfrm>
            <a:custGeom>
              <a:avLst/>
              <a:gdLst>
                <a:gd name="connsiteX0" fmla="*/ 0 w 7384673"/>
                <a:gd name="connsiteY0" fmla="*/ 0 h 2165580"/>
                <a:gd name="connsiteX1" fmla="*/ 7384673 w 7384673"/>
                <a:gd name="connsiteY1" fmla="*/ 0 h 2165580"/>
                <a:gd name="connsiteX2" fmla="*/ 7384673 w 7384673"/>
                <a:gd name="connsiteY2" fmla="*/ 2165580 h 2165580"/>
                <a:gd name="connsiteX3" fmla="*/ 0 w 7384673"/>
                <a:gd name="connsiteY3" fmla="*/ 2165580 h 2165580"/>
                <a:gd name="connsiteX4" fmla="*/ 0 w 7384673"/>
                <a:gd name="connsiteY4" fmla="*/ 0 h 2165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84673" h="2165580">
                  <a:moveTo>
                    <a:pt x="0" y="0"/>
                  </a:moveTo>
                  <a:lnTo>
                    <a:pt x="7384673" y="0"/>
                  </a:lnTo>
                  <a:lnTo>
                    <a:pt x="7384673" y="2165580"/>
                  </a:lnTo>
                  <a:lnTo>
                    <a:pt x="0" y="216558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en-US" sz="1100" b="1" kern="1200" spc="100" baseline="0">
                  <a:solidFill>
                    <a:schemeClr val="accent1"/>
                  </a:solidFill>
                  <a:latin typeface="Granjon LT Std" panose="02050502070506020403" pitchFamily="18" charset="0"/>
                </a:rPr>
                <a:t>Funds can be used for any allowable use under:</a:t>
              </a:r>
            </a:p>
            <a:p>
              <a:pPr marL="0" lvl="0" indent="0" algn="l" defTabSz="488950">
                <a:lnSpc>
                  <a:spcPct val="90000"/>
                </a:lnSpc>
                <a:spcBef>
                  <a:spcPct val="0"/>
                </a:spcBef>
                <a:spcAft>
                  <a:spcPct val="35000"/>
                </a:spcAft>
                <a:buNone/>
              </a:pPr>
              <a:r>
                <a:rPr lang="en-US" sz="1100" kern="1200" spc="100" baseline="0">
                  <a:latin typeface="Granjon LT Std" panose="02050502070506020403" pitchFamily="18" charset="0"/>
                </a:rPr>
                <a:t>Every Student Succeeds Act (ESSA)</a:t>
              </a:r>
            </a:p>
            <a:p>
              <a:pPr marL="0" lvl="0" indent="0" algn="l" defTabSz="488950">
                <a:lnSpc>
                  <a:spcPct val="90000"/>
                </a:lnSpc>
                <a:spcBef>
                  <a:spcPct val="0"/>
                </a:spcBef>
                <a:spcAft>
                  <a:spcPct val="35000"/>
                </a:spcAft>
                <a:buNone/>
              </a:pPr>
              <a:r>
                <a:rPr lang="en-US" sz="1100" kern="1200" spc="100" baseline="0">
                  <a:latin typeface="Granjon LT Std" panose="02050502070506020403" pitchFamily="18" charset="0"/>
                </a:rPr>
                <a:t>Individuals with Disabilities Education Act</a:t>
              </a:r>
            </a:p>
            <a:p>
              <a:pPr marL="0" lvl="0" indent="0" algn="l" defTabSz="488950">
                <a:lnSpc>
                  <a:spcPct val="90000"/>
                </a:lnSpc>
                <a:spcBef>
                  <a:spcPct val="0"/>
                </a:spcBef>
                <a:spcAft>
                  <a:spcPct val="35000"/>
                </a:spcAft>
                <a:buNone/>
              </a:pPr>
              <a:r>
                <a:rPr lang="en-US" sz="1100" kern="1200" spc="100" baseline="0">
                  <a:latin typeface="Granjon LT Std" panose="02050502070506020403" pitchFamily="18" charset="0"/>
                </a:rPr>
                <a:t>Carl D. Perkins Career and Technical Education Act</a:t>
              </a:r>
            </a:p>
            <a:p>
              <a:pPr marL="0" lvl="0" indent="0" algn="l" defTabSz="488950">
                <a:lnSpc>
                  <a:spcPct val="90000"/>
                </a:lnSpc>
                <a:spcBef>
                  <a:spcPct val="0"/>
                </a:spcBef>
                <a:spcAft>
                  <a:spcPct val="35000"/>
                </a:spcAft>
                <a:buNone/>
              </a:pPr>
              <a:r>
                <a:rPr lang="en-US" sz="1100" kern="1200" spc="100" baseline="0">
                  <a:latin typeface="Granjon LT Std" panose="02050502070506020403" pitchFamily="18" charset="0"/>
                </a:rPr>
                <a:t>McKinney-Vento Education for Homeless Children and Youth Act</a:t>
              </a:r>
            </a:p>
            <a:p>
              <a:pPr marL="0" lvl="0" indent="0" algn="l" defTabSz="488950">
                <a:lnSpc>
                  <a:spcPct val="90000"/>
                </a:lnSpc>
                <a:spcBef>
                  <a:spcPct val="0"/>
                </a:spcBef>
                <a:spcAft>
                  <a:spcPct val="35000"/>
                </a:spcAft>
                <a:buNone/>
              </a:pPr>
              <a:r>
                <a:rPr lang="en-US" sz="1100" kern="1200" spc="100" baseline="0">
                  <a:latin typeface="Granjon LT Std" panose="02050502070506020403" pitchFamily="18" charset="0"/>
                </a:rPr>
                <a:t>Native Hawaiian Education Act</a:t>
              </a:r>
            </a:p>
            <a:p>
              <a:pPr marL="0" lvl="0" indent="0" algn="l" defTabSz="488950">
                <a:lnSpc>
                  <a:spcPct val="90000"/>
                </a:lnSpc>
                <a:spcBef>
                  <a:spcPct val="0"/>
                </a:spcBef>
                <a:spcAft>
                  <a:spcPct val="35000"/>
                </a:spcAft>
                <a:buNone/>
              </a:pPr>
              <a:r>
                <a:rPr lang="en-US" sz="1100" kern="1200" spc="100" baseline="0">
                  <a:latin typeface="Granjon LT Std" panose="02050502070506020403" pitchFamily="18" charset="0"/>
                </a:rPr>
                <a:t>Alaska Native Educational Equity, Support, and Assistance Act</a:t>
              </a:r>
            </a:p>
            <a:p>
              <a:pPr marL="0" lvl="0" indent="0" algn="l" defTabSz="488950">
                <a:lnSpc>
                  <a:spcPct val="90000"/>
                </a:lnSpc>
                <a:spcBef>
                  <a:spcPct val="0"/>
                </a:spcBef>
                <a:spcAft>
                  <a:spcPct val="35000"/>
                </a:spcAft>
                <a:buNone/>
              </a:pPr>
              <a:r>
                <a:rPr lang="en-US" sz="1100" kern="1200" spc="100" baseline="0">
                  <a:latin typeface="Granjon LT Std" panose="02050502070506020403" pitchFamily="18" charset="0"/>
                </a:rPr>
                <a:t>Adult Education and Family Literacy Act</a:t>
              </a:r>
            </a:p>
          </p:txBody>
        </p:sp>
        <p:sp>
          <p:nvSpPr>
            <p:cNvPr id="9" name="Straight Connector 8">
              <a:extLst>
                <a:ext uri="{FF2B5EF4-FFF2-40B4-BE49-F238E27FC236}">
                  <a16:creationId xmlns:a16="http://schemas.microsoft.com/office/drawing/2014/main" id="{74B9276F-3E3A-4B32-ADC1-8DA8795601B3}"/>
                </a:ext>
              </a:extLst>
            </p:cNvPr>
            <p:cNvSpPr/>
            <p:nvPr/>
          </p:nvSpPr>
          <p:spPr>
            <a:xfrm>
              <a:off x="872441" y="2585814"/>
              <a:ext cx="7399118" cy="0"/>
            </a:xfrm>
            <a:prstGeom prst="lin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Freeform: Shape 9">
              <a:extLst>
                <a:ext uri="{FF2B5EF4-FFF2-40B4-BE49-F238E27FC236}">
                  <a16:creationId xmlns:a16="http://schemas.microsoft.com/office/drawing/2014/main" id="{B5D636C4-D743-4F0E-8774-023FD2C0EB1E}"/>
                </a:ext>
              </a:extLst>
            </p:cNvPr>
            <p:cNvSpPr/>
            <p:nvPr/>
          </p:nvSpPr>
          <p:spPr>
            <a:xfrm>
              <a:off x="851876" y="2705426"/>
              <a:ext cx="7399118" cy="763617"/>
            </a:xfrm>
            <a:custGeom>
              <a:avLst/>
              <a:gdLst>
                <a:gd name="connsiteX0" fmla="*/ 0 w 7399118"/>
                <a:gd name="connsiteY0" fmla="*/ 0 h 763617"/>
                <a:gd name="connsiteX1" fmla="*/ 7399118 w 7399118"/>
                <a:gd name="connsiteY1" fmla="*/ 0 h 763617"/>
                <a:gd name="connsiteX2" fmla="*/ 7399118 w 7399118"/>
                <a:gd name="connsiteY2" fmla="*/ 763617 h 763617"/>
                <a:gd name="connsiteX3" fmla="*/ 0 w 7399118"/>
                <a:gd name="connsiteY3" fmla="*/ 763617 h 763617"/>
                <a:gd name="connsiteX4" fmla="*/ 0 w 7399118"/>
                <a:gd name="connsiteY4" fmla="*/ 0 h 763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9118" h="763617">
                  <a:moveTo>
                    <a:pt x="0" y="0"/>
                  </a:moveTo>
                  <a:lnTo>
                    <a:pt x="7399118" y="0"/>
                  </a:lnTo>
                  <a:lnTo>
                    <a:pt x="7399118" y="763617"/>
                  </a:lnTo>
                  <a:lnTo>
                    <a:pt x="0" y="76361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en-US" sz="1100" b="1" kern="1200" spc="100" baseline="0">
                  <a:solidFill>
                    <a:schemeClr val="accent2"/>
                  </a:solidFill>
                  <a:latin typeface="Granjon LT Std" panose="02050502070506020403" pitchFamily="18" charset="0"/>
                </a:rPr>
                <a:t>Coordinating with public health departments </a:t>
              </a:r>
            </a:p>
          </p:txBody>
        </p:sp>
        <p:sp>
          <p:nvSpPr>
            <p:cNvPr id="11" name="Straight Connector 10">
              <a:extLst>
                <a:ext uri="{FF2B5EF4-FFF2-40B4-BE49-F238E27FC236}">
                  <a16:creationId xmlns:a16="http://schemas.microsoft.com/office/drawing/2014/main" id="{6F6A6B5E-4EAC-468E-903A-044F5C35D57F}"/>
                </a:ext>
              </a:extLst>
            </p:cNvPr>
            <p:cNvSpPr/>
            <p:nvPr/>
          </p:nvSpPr>
          <p:spPr>
            <a:xfrm>
              <a:off x="851876" y="3089540"/>
              <a:ext cx="7399118" cy="0"/>
            </a:xfrm>
            <a:prstGeom prst="lin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Freeform: Shape 11">
              <a:extLst>
                <a:ext uri="{FF2B5EF4-FFF2-40B4-BE49-F238E27FC236}">
                  <a16:creationId xmlns:a16="http://schemas.microsoft.com/office/drawing/2014/main" id="{6C41B64D-41CA-4A11-A632-721BFFA4CBEF}"/>
                </a:ext>
              </a:extLst>
            </p:cNvPr>
            <p:cNvSpPr/>
            <p:nvPr/>
          </p:nvSpPr>
          <p:spPr>
            <a:xfrm>
              <a:off x="837431" y="3166825"/>
              <a:ext cx="7399118" cy="1242819"/>
            </a:xfrm>
            <a:custGeom>
              <a:avLst/>
              <a:gdLst>
                <a:gd name="connsiteX0" fmla="*/ 0 w 7399118"/>
                <a:gd name="connsiteY0" fmla="*/ 0 h 763617"/>
                <a:gd name="connsiteX1" fmla="*/ 7399118 w 7399118"/>
                <a:gd name="connsiteY1" fmla="*/ 0 h 763617"/>
                <a:gd name="connsiteX2" fmla="*/ 7399118 w 7399118"/>
                <a:gd name="connsiteY2" fmla="*/ 763617 h 763617"/>
                <a:gd name="connsiteX3" fmla="*/ 0 w 7399118"/>
                <a:gd name="connsiteY3" fmla="*/ 763617 h 763617"/>
                <a:gd name="connsiteX4" fmla="*/ 0 w 7399118"/>
                <a:gd name="connsiteY4" fmla="*/ 0 h 763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9118" h="763617">
                  <a:moveTo>
                    <a:pt x="0" y="0"/>
                  </a:moveTo>
                  <a:lnTo>
                    <a:pt x="7399118" y="0"/>
                  </a:lnTo>
                  <a:lnTo>
                    <a:pt x="7399118" y="763617"/>
                  </a:lnTo>
                  <a:lnTo>
                    <a:pt x="0" y="76361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en-US" sz="1100" b="1" kern="1200" spc="100" baseline="0">
                  <a:solidFill>
                    <a:schemeClr val="accent4"/>
                  </a:solidFill>
                  <a:latin typeface="Granjon LT Std" panose="02050502070506020403" pitchFamily="18" charset="0"/>
                </a:rPr>
                <a:t>Conducting activities to address needs of students from:</a:t>
              </a:r>
            </a:p>
            <a:p>
              <a:pPr marL="0" lvl="0" indent="0" algn="l" defTabSz="488950">
                <a:lnSpc>
                  <a:spcPct val="90000"/>
                </a:lnSpc>
                <a:spcBef>
                  <a:spcPct val="0"/>
                </a:spcBef>
                <a:spcAft>
                  <a:spcPct val="35000"/>
                </a:spcAft>
                <a:buNone/>
              </a:pPr>
              <a:r>
                <a:rPr lang="en-US" sz="1100" spc="100">
                  <a:latin typeface="Granjon LT Std" panose="02050502070506020403" pitchFamily="18" charset="0"/>
                </a:rPr>
                <a:t>L</a:t>
              </a:r>
              <a:r>
                <a:rPr lang="en-US" sz="1100" kern="1200" spc="100" baseline="0">
                  <a:latin typeface="Granjon LT Std" panose="02050502070506020403" pitchFamily="18" charset="0"/>
                </a:rPr>
                <a:t>ow-income families</a:t>
              </a:r>
            </a:p>
            <a:p>
              <a:pPr marL="0" lvl="0" indent="0" algn="l" defTabSz="488950">
                <a:lnSpc>
                  <a:spcPct val="90000"/>
                </a:lnSpc>
                <a:spcBef>
                  <a:spcPct val="0"/>
                </a:spcBef>
                <a:spcAft>
                  <a:spcPct val="35000"/>
                </a:spcAft>
                <a:buNone/>
              </a:pPr>
              <a:r>
                <a:rPr lang="en-US" sz="1100" spc="100">
                  <a:latin typeface="Granjon LT Std" panose="02050502070506020403" pitchFamily="18" charset="0"/>
                </a:rPr>
                <a:t>C</a:t>
              </a:r>
              <a:r>
                <a:rPr lang="en-US" sz="1100" kern="1200" spc="100" baseline="0">
                  <a:latin typeface="Granjon LT Std" panose="02050502070506020403" pitchFamily="18" charset="0"/>
                </a:rPr>
                <a:t>hildren with disabilities</a:t>
              </a:r>
            </a:p>
            <a:p>
              <a:pPr marL="0" lvl="0" indent="0" algn="l" defTabSz="488950">
                <a:lnSpc>
                  <a:spcPct val="90000"/>
                </a:lnSpc>
                <a:spcBef>
                  <a:spcPct val="0"/>
                </a:spcBef>
                <a:spcAft>
                  <a:spcPct val="35000"/>
                </a:spcAft>
                <a:buNone/>
              </a:pPr>
              <a:r>
                <a:rPr lang="en-US" sz="1100" kern="1200" spc="100" baseline="0">
                  <a:latin typeface="Granjon LT Std" panose="02050502070506020403" pitchFamily="18" charset="0"/>
                </a:rPr>
                <a:t>English learners</a:t>
              </a:r>
              <a:endParaRPr lang="en-US" sz="1100" spc="100">
                <a:latin typeface="Granjon LT Std" panose="02050502070506020403" pitchFamily="18" charset="0"/>
              </a:endParaRPr>
            </a:p>
            <a:p>
              <a:pPr marL="0" lvl="0" indent="0" algn="l" defTabSz="488950">
                <a:lnSpc>
                  <a:spcPct val="90000"/>
                </a:lnSpc>
                <a:spcBef>
                  <a:spcPct val="0"/>
                </a:spcBef>
                <a:spcAft>
                  <a:spcPct val="35000"/>
                </a:spcAft>
                <a:buNone/>
              </a:pPr>
              <a:r>
                <a:rPr lang="en-US" sz="1100" kern="1200" spc="100" baseline="0">
                  <a:latin typeface="Granjon LT Std" panose="02050502070506020403" pitchFamily="18" charset="0"/>
                </a:rPr>
                <a:t>Racial and ethnic minorities</a:t>
              </a:r>
              <a:endParaRPr lang="en-US" sz="1100" spc="100">
                <a:latin typeface="Granjon LT Std" panose="02050502070506020403" pitchFamily="18" charset="0"/>
              </a:endParaRPr>
            </a:p>
            <a:p>
              <a:pPr marL="0" lvl="0" indent="0" algn="l" defTabSz="488950">
                <a:lnSpc>
                  <a:spcPct val="90000"/>
                </a:lnSpc>
                <a:spcBef>
                  <a:spcPct val="0"/>
                </a:spcBef>
                <a:spcAft>
                  <a:spcPct val="35000"/>
                </a:spcAft>
                <a:buNone/>
              </a:pPr>
              <a:r>
                <a:rPr lang="en-US" sz="1100" kern="1200" spc="100" baseline="0">
                  <a:latin typeface="Granjon LT Std" panose="02050502070506020403" pitchFamily="18" charset="0"/>
                </a:rPr>
                <a:t>Students experiencing homelessness</a:t>
              </a:r>
            </a:p>
            <a:p>
              <a:pPr marL="0" lvl="0" indent="0" algn="l" defTabSz="488950">
                <a:lnSpc>
                  <a:spcPct val="90000"/>
                </a:lnSpc>
                <a:spcBef>
                  <a:spcPct val="0"/>
                </a:spcBef>
                <a:spcAft>
                  <a:spcPct val="35000"/>
                </a:spcAft>
                <a:buNone/>
              </a:pPr>
              <a:r>
                <a:rPr lang="en-US" sz="1100" spc="100">
                  <a:latin typeface="Granjon LT Std" panose="02050502070506020403" pitchFamily="18" charset="0"/>
                </a:rPr>
                <a:t>F</a:t>
              </a:r>
              <a:r>
                <a:rPr lang="en-US" sz="1100" kern="1200" spc="100" baseline="0">
                  <a:latin typeface="Granjon LT Std" panose="02050502070506020403" pitchFamily="18" charset="0"/>
                </a:rPr>
                <a:t>oster care youth</a:t>
              </a:r>
            </a:p>
          </p:txBody>
        </p:sp>
        <p:sp>
          <p:nvSpPr>
            <p:cNvPr id="13" name="Straight Connector 12">
              <a:extLst>
                <a:ext uri="{FF2B5EF4-FFF2-40B4-BE49-F238E27FC236}">
                  <a16:creationId xmlns:a16="http://schemas.microsoft.com/office/drawing/2014/main" id="{90BC207B-F739-4D88-A5EC-C9AD99BB960A}"/>
                </a:ext>
              </a:extLst>
            </p:cNvPr>
            <p:cNvSpPr/>
            <p:nvPr/>
          </p:nvSpPr>
          <p:spPr>
            <a:xfrm>
              <a:off x="851876" y="4704177"/>
              <a:ext cx="7399118" cy="0"/>
            </a:xfrm>
            <a:prstGeom prst="lin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Freeform: Shape 13">
              <a:extLst>
                <a:ext uri="{FF2B5EF4-FFF2-40B4-BE49-F238E27FC236}">
                  <a16:creationId xmlns:a16="http://schemas.microsoft.com/office/drawing/2014/main" id="{36E91911-B142-4833-B7B1-C881BDB09714}"/>
                </a:ext>
              </a:extLst>
            </p:cNvPr>
            <p:cNvSpPr/>
            <p:nvPr/>
          </p:nvSpPr>
          <p:spPr>
            <a:xfrm>
              <a:off x="837431" y="4855400"/>
              <a:ext cx="7399118" cy="763617"/>
            </a:xfrm>
            <a:custGeom>
              <a:avLst/>
              <a:gdLst>
                <a:gd name="connsiteX0" fmla="*/ 0 w 7399118"/>
                <a:gd name="connsiteY0" fmla="*/ 0 h 763617"/>
                <a:gd name="connsiteX1" fmla="*/ 7399118 w 7399118"/>
                <a:gd name="connsiteY1" fmla="*/ 0 h 763617"/>
                <a:gd name="connsiteX2" fmla="*/ 7399118 w 7399118"/>
                <a:gd name="connsiteY2" fmla="*/ 763617 h 763617"/>
                <a:gd name="connsiteX3" fmla="*/ 0 w 7399118"/>
                <a:gd name="connsiteY3" fmla="*/ 763617 h 763617"/>
                <a:gd name="connsiteX4" fmla="*/ 0 w 7399118"/>
                <a:gd name="connsiteY4" fmla="*/ 0 h 763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9118" h="763617">
                  <a:moveTo>
                    <a:pt x="0" y="0"/>
                  </a:moveTo>
                  <a:lnTo>
                    <a:pt x="7399118" y="0"/>
                  </a:lnTo>
                  <a:lnTo>
                    <a:pt x="7399118" y="763617"/>
                  </a:lnTo>
                  <a:lnTo>
                    <a:pt x="0" y="76361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en-US" sz="1100" b="1" kern="1200" spc="100" baseline="0">
                  <a:solidFill>
                    <a:schemeClr val="tx2"/>
                  </a:solidFill>
                  <a:latin typeface="Granjon LT Std" panose="02050502070506020403" pitchFamily="18" charset="0"/>
                </a:rPr>
                <a:t>Purchasing educational technology </a:t>
              </a:r>
              <a:r>
                <a:rPr lang="en-US" sz="1100" kern="1200" spc="100" baseline="0">
                  <a:latin typeface="Granjon LT Std" panose="02050502070506020403" pitchFamily="18" charset="0"/>
                </a:rPr>
                <a:t>(including hardware, software, and connectivity as well as assistive technology or adaptive equipment)</a:t>
              </a:r>
            </a:p>
          </p:txBody>
        </p:sp>
        <p:sp>
          <p:nvSpPr>
            <p:cNvPr id="15" name="Straight Connector 14">
              <a:extLst>
                <a:ext uri="{FF2B5EF4-FFF2-40B4-BE49-F238E27FC236}">
                  <a16:creationId xmlns:a16="http://schemas.microsoft.com/office/drawing/2014/main" id="{1BFED923-C459-4535-AEE7-1BBC2A75E340}"/>
                </a:ext>
              </a:extLst>
            </p:cNvPr>
            <p:cNvSpPr/>
            <p:nvPr/>
          </p:nvSpPr>
          <p:spPr>
            <a:xfrm>
              <a:off x="851876" y="5375431"/>
              <a:ext cx="7399118" cy="0"/>
            </a:xfrm>
            <a:prstGeom prst="lin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Freeform: Shape 15">
              <a:extLst>
                <a:ext uri="{FF2B5EF4-FFF2-40B4-BE49-F238E27FC236}">
                  <a16:creationId xmlns:a16="http://schemas.microsoft.com/office/drawing/2014/main" id="{A4A6FCE0-D422-470B-AB8C-8E02798F34ED}"/>
                </a:ext>
              </a:extLst>
            </p:cNvPr>
            <p:cNvSpPr/>
            <p:nvPr/>
          </p:nvSpPr>
          <p:spPr>
            <a:xfrm>
              <a:off x="851876" y="5466544"/>
              <a:ext cx="7399118" cy="407344"/>
            </a:xfrm>
            <a:custGeom>
              <a:avLst/>
              <a:gdLst>
                <a:gd name="connsiteX0" fmla="*/ 0 w 7399118"/>
                <a:gd name="connsiteY0" fmla="*/ 0 h 763617"/>
                <a:gd name="connsiteX1" fmla="*/ 7399118 w 7399118"/>
                <a:gd name="connsiteY1" fmla="*/ 0 h 763617"/>
                <a:gd name="connsiteX2" fmla="*/ 7399118 w 7399118"/>
                <a:gd name="connsiteY2" fmla="*/ 763617 h 763617"/>
                <a:gd name="connsiteX3" fmla="*/ 0 w 7399118"/>
                <a:gd name="connsiteY3" fmla="*/ 763617 h 763617"/>
                <a:gd name="connsiteX4" fmla="*/ 0 w 7399118"/>
                <a:gd name="connsiteY4" fmla="*/ 0 h 763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9118" h="763617">
                  <a:moveTo>
                    <a:pt x="0" y="0"/>
                  </a:moveTo>
                  <a:lnTo>
                    <a:pt x="7399118" y="0"/>
                  </a:lnTo>
                  <a:lnTo>
                    <a:pt x="7399118" y="763617"/>
                  </a:lnTo>
                  <a:lnTo>
                    <a:pt x="0" y="76361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en-US" sz="1100" b="0" kern="1200" spc="100" baseline="0">
                  <a:latin typeface="Granjon LT Std" panose="02050502070506020403" pitchFamily="18" charset="0"/>
                </a:rPr>
                <a:t>Implementing activities to </a:t>
              </a:r>
              <a:r>
                <a:rPr lang="en-US" sz="1100" b="1" kern="1200" spc="100" baseline="0">
                  <a:solidFill>
                    <a:schemeClr val="accent1"/>
                  </a:solidFill>
                  <a:latin typeface="Granjon LT Std" panose="02050502070506020403" pitchFamily="18" charset="0"/>
                </a:rPr>
                <a:t>maintain the operation and continuity of services and to employ existing staf</a:t>
              </a:r>
              <a:r>
                <a:rPr lang="en-US" sz="1100" b="0" kern="1200" spc="100" baseline="0">
                  <a:latin typeface="Granjon LT Std" panose="02050502070506020403" pitchFamily="18" charset="0"/>
                </a:rPr>
                <a:t>f </a:t>
              </a:r>
            </a:p>
          </p:txBody>
        </p:sp>
      </p:grpSp>
      <p:sp>
        <p:nvSpPr>
          <p:cNvPr id="4" name="Text Placeholder 9">
            <a:extLst>
              <a:ext uri="{FF2B5EF4-FFF2-40B4-BE49-F238E27FC236}">
                <a16:creationId xmlns:a16="http://schemas.microsoft.com/office/drawing/2014/main" id="{E8D780F6-1C4F-49C5-B0B0-B964DE9C4577}"/>
              </a:ext>
            </a:extLst>
          </p:cNvPr>
          <p:cNvSpPr txBox="1">
            <a:spLocks/>
          </p:cNvSpPr>
          <p:nvPr/>
        </p:nvSpPr>
        <p:spPr>
          <a:xfrm>
            <a:off x="991745" y="645094"/>
            <a:ext cx="7003128"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0"/>
              <a:t>How can cares act funds be used?</a:t>
            </a:r>
            <a:endParaRPr lang="en-US"/>
          </a:p>
        </p:txBody>
      </p:sp>
      <p:sp>
        <p:nvSpPr>
          <p:cNvPr id="5" name="Isosceles Triangle 4">
            <a:extLst>
              <a:ext uri="{FF2B5EF4-FFF2-40B4-BE49-F238E27FC236}">
                <a16:creationId xmlns:a16="http://schemas.microsoft.com/office/drawing/2014/main" id="{862E36DC-3CB6-4644-8C93-E97FB1B8C698}"/>
              </a:ext>
            </a:extLst>
          </p:cNvPr>
          <p:cNvSpPr/>
          <p:nvPr/>
        </p:nvSpPr>
        <p:spPr>
          <a:xfrm rot="5400000">
            <a:off x="834882" y="785517"/>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Box 57">
            <a:extLst>
              <a:ext uri="{FF2B5EF4-FFF2-40B4-BE49-F238E27FC236}">
                <a16:creationId xmlns:a16="http://schemas.microsoft.com/office/drawing/2014/main" id="{7F6FC8E0-9AD6-4488-A6AB-B5C02A3E3E6F}"/>
              </a:ext>
            </a:extLst>
          </p:cNvPr>
          <p:cNvSpPr txBox="1"/>
          <p:nvPr/>
        </p:nvSpPr>
        <p:spPr>
          <a:xfrm>
            <a:off x="6722333" y="6313456"/>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April 16</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64166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5CBDFFE9-CED3-40AE-AD5F-7899F9D5E03A}"/>
              </a:ext>
            </a:extLst>
          </p:cNvPr>
          <p:cNvGraphicFramePr>
            <a:graphicFrameLocks noGrp="1"/>
          </p:cNvGraphicFramePr>
          <p:nvPr>
            <p:ph idx="1"/>
            <p:extLst>
              <p:ext uri="{D42A27DB-BD31-4B8C-83A1-F6EECF244321}">
                <p14:modId xmlns:p14="http://schemas.microsoft.com/office/powerpoint/2010/main" val="1062883504"/>
              </p:ext>
            </p:extLst>
          </p:nvPr>
        </p:nvGraphicFramePr>
        <p:xfrm>
          <a:off x="851876" y="1429368"/>
          <a:ext cx="7399118" cy="46404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 Placeholder 9">
            <a:extLst>
              <a:ext uri="{FF2B5EF4-FFF2-40B4-BE49-F238E27FC236}">
                <a16:creationId xmlns:a16="http://schemas.microsoft.com/office/drawing/2014/main" id="{E8D780F6-1C4F-49C5-B0B0-B964DE9C4577}"/>
              </a:ext>
            </a:extLst>
          </p:cNvPr>
          <p:cNvSpPr txBox="1">
            <a:spLocks/>
          </p:cNvSpPr>
          <p:nvPr/>
        </p:nvSpPr>
        <p:spPr>
          <a:xfrm>
            <a:off x="1092829" y="875163"/>
            <a:ext cx="7003128"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0"/>
              <a:t>How are funds distributed?</a:t>
            </a:r>
            <a:endParaRPr lang="en-US"/>
          </a:p>
        </p:txBody>
      </p:sp>
      <p:sp>
        <p:nvSpPr>
          <p:cNvPr id="5" name="Isosceles Triangle 4">
            <a:extLst>
              <a:ext uri="{FF2B5EF4-FFF2-40B4-BE49-F238E27FC236}">
                <a16:creationId xmlns:a16="http://schemas.microsoft.com/office/drawing/2014/main" id="{862E36DC-3CB6-4644-8C93-E97FB1B8C698}"/>
              </a:ext>
            </a:extLst>
          </p:cNvPr>
          <p:cNvSpPr/>
          <p:nvPr/>
        </p:nvSpPr>
        <p:spPr>
          <a:xfrm rot="5400000">
            <a:off x="851876" y="1024781"/>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Box 57">
            <a:extLst>
              <a:ext uri="{FF2B5EF4-FFF2-40B4-BE49-F238E27FC236}">
                <a16:creationId xmlns:a16="http://schemas.microsoft.com/office/drawing/2014/main" id="{CEF6752C-B96C-4433-93D8-BADF03105991}"/>
              </a:ext>
            </a:extLst>
          </p:cNvPr>
          <p:cNvSpPr txBox="1"/>
          <p:nvPr/>
        </p:nvSpPr>
        <p:spPr>
          <a:xfrm>
            <a:off x="6999423" y="6490858"/>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April 16</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09986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46DEE2F7-EDCF-4A6C-BDCF-92F10C10FDCC}"/>
              </a:ext>
            </a:extLst>
          </p:cNvPr>
          <p:cNvGraphicFramePr>
            <a:graphicFrameLocks noGrp="1"/>
          </p:cNvGraphicFramePr>
          <p:nvPr>
            <p:extLst>
              <p:ext uri="{D42A27DB-BD31-4B8C-83A1-F6EECF244321}">
                <p14:modId xmlns:p14="http://schemas.microsoft.com/office/powerpoint/2010/main" val="1107753224"/>
              </p:ext>
            </p:extLst>
          </p:nvPr>
        </p:nvGraphicFramePr>
        <p:xfrm>
          <a:off x="1315586" y="1611908"/>
          <a:ext cx="2044700" cy="4524375"/>
        </p:xfrm>
        <a:graphic>
          <a:graphicData uri="http://schemas.openxmlformats.org/drawingml/2006/table">
            <a:tbl>
              <a:tblPr/>
              <a:tblGrid>
                <a:gridCol w="1397000">
                  <a:extLst>
                    <a:ext uri="{9D8B030D-6E8A-4147-A177-3AD203B41FA5}">
                      <a16:colId xmlns:a16="http://schemas.microsoft.com/office/drawing/2014/main" val="748754416"/>
                    </a:ext>
                  </a:extLst>
                </a:gridCol>
                <a:gridCol w="647700">
                  <a:extLst>
                    <a:ext uri="{9D8B030D-6E8A-4147-A177-3AD203B41FA5}">
                      <a16:colId xmlns:a16="http://schemas.microsoft.com/office/drawing/2014/main" val="3867191429"/>
                    </a:ext>
                  </a:extLst>
                </a:gridCol>
              </a:tblGrid>
              <a:tr h="180975">
                <a:tc>
                  <a:txBody>
                    <a:bodyPr/>
                    <a:lstStyle/>
                    <a:p>
                      <a:pPr algn="l" fontAlgn="ctr"/>
                      <a:r>
                        <a:rPr lang="en-US" sz="1100" b="0" i="0" u="none" strike="noStrike">
                          <a:solidFill>
                            <a:srgbClr val="000000"/>
                          </a:solidFill>
                          <a:effectLst/>
                          <a:latin typeface="Granjon LT Std" panose="02050502070506020403" pitchFamily="18" charset="0"/>
                        </a:rPr>
                        <a:t>CALIFORNIA</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355</a:t>
                      </a:r>
                    </a:p>
                  </a:txBody>
                  <a:tcPr marL="4763" marR="4763" marT="4763" marB="0" anchor="b">
                    <a:lnL>
                      <a:noFill/>
                    </a:lnL>
                    <a:lnR>
                      <a:noFill/>
                    </a:lnR>
                    <a:lnT>
                      <a:noFill/>
                    </a:lnT>
                    <a:lnB>
                      <a:noFill/>
                    </a:lnB>
                  </a:tcPr>
                </a:tc>
                <a:extLst>
                  <a:ext uri="{0D108BD9-81ED-4DB2-BD59-A6C34878D82A}">
                    <a16:rowId xmlns:a16="http://schemas.microsoft.com/office/drawing/2014/main" val="1772770941"/>
                  </a:ext>
                </a:extLst>
              </a:tr>
              <a:tr h="180975">
                <a:tc>
                  <a:txBody>
                    <a:bodyPr/>
                    <a:lstStyle/>
                    <a:p>
                      <a:pPr algn="l" fontAlgn="ctr"/>
                      <a:r>
                        <a:rPr lang="en-US" sz="1100" b="0" i="0" u="none" strike="noStrike">
                          <a:solidFill>
                            <a:srgbClr val="000000"/>
                          </a:solidFill>
                          <a:effectLst/>
                          <a:latin typeface="Granjon LT Std" panose="02050502070506020403" pitchFamily="18" charset="0"/>
                        </a:rPr>
                        <a:t>TEXAS</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307</a:t>
                      </a:r>
                    </a:p>
                  </a:txBody>
                  <a:tcPr marL="4763" marR="4763" marT="4763" marB="0" anchor="b">
                    <a:lnL>
                      <a:noFill/>
                    </a:lnL>
                    <a:lnR>
                      <a:noFill/>
                    </a:lnR>
                    <a:lnT>
                      <a:noFill/>
                    </a:lnT>
                    <a:lnB>
                      <a:noFill/>
                    </a:lnB>
                  </a:tcPr>
                </a:tc>
                <a:extLst>
                  <a:ext uri="{0D108BD9-81ED-4DB2-BD59-A6C34878D82A}">
                    <a16:rowId xmlns:a16="http://schemas.microsoft.com/office/drawing/2014/main" val="362355155"/>
                  </a:ext>
                </a:extLst>
              </a:tr>
              <a:tr h="180975">
                <a:tc>
                  <a:txBody>
                    <a:bodyPr/>
                    <a:lstStyle/>
                    <a:p>
                      <a:pPr algn="l" fontAlgn="ctr"/>
                      <a:r>
                        <a:rPr lang="en-US" sz="1100" b="0" i="0" u="none" strike="noStrike">
                          <a:solidFill>
                            <a:srgbClr val="000000"/>
                          </a:solidFill>
                          <a:effectLst/>
                          <a:latin typeface="Granjon LT Std" panose="02050502070506020403" pitchFamily="18" charset="0"/>
                        </a:rPr>
                        <a:t>FLORIDA</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174</a:t>
                      </a:r>
                    </a:p>
                  </a:txBody>
                  <a:tcPr marL="4763" marR="4763" marT="4763" marB="0" anchor="b">
                    <a:lnL>
                      <a:noFill/>
                    </a:lnL>
                    <a:lnR>
                      <a:noFill/>
                    </a:lnR>
                    <a:lnT>
                      <a:noFill/>
                    </a:lnT>
                    <a:lnB>
                      <a:noFill/>
                    </a:lnB>
                  </a:tcPr>
                </a:tc>
                <a:extLst>
                  <a:ext uri="{0D108BD9-81ED-4DB2-BD59-A6C34878D82A}">
                    <a16:rowId xmlns:a16="http://schemas.microsoft.com/office/drawing/2014/main" val="1510001408"/>
                  </a:ext>
                </a:extLst>
              </a:tr>
              <a:tr h="180975">
                <a:tc>
                  <a:txBody>
                    <a:bodyPr/>
                    <a:lstStyle/>
                    <a:p>
                      <a:pPr algn="l" fontAlgn="ctr"/>
                      <a:r>
                        <a:rPr lang="en-US" sz="1100" b="0" i="0" u="none" strike="noStrike">
                          <a:solidFill>
                            <a:srgbClr val="000000"/>
                          </a:solidFill>
                          <a:effectLst/>
                          <a:latin typeface="Granjon LT Std" panose="02050502070506020403" pitchFamily="18" charset="0"/>
                        </a:rPr>
                        <a:t>NEW YORK</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164</a:t>
                      </a:r>
                    </a:p>
                  </a:txBody>
                  <a:tcPr marL="4763" marR="4763" marT="4763" marB="0" anchor="b">
                    <a:lnL>
                      <a:noFill/>
                    </a:lnL>
                    <a:lnR>
                      <a:noFill/>
                    </a:lnR>
                    <a:lnT>
                      <a:noFill/>
                    </a:lnT>
                    <a:lnB>
                      <a:noFill/>
                    </a:lnB>
                  </a:tcPr>
                </a:tc>
                <a:extLst>
                  <a:ext uri="{0D108BD9-81ED-4DB2-BD59-A6C34878D82A}">
                    <a16:rowId xmlns:a16="http://schemas.microsoft.com/office/drawing/2014/main" val="39528301"/>
                  </a:ext>
                </a:extLst>
              </a:tr>
              <a:tr h="180975">
                <a:tc>
                  <a:txBody>
                    <a:bodyPr/>
                    <a:lstStyle/>
                    <a:p>
                      <a:pPr algn="l" fontAlgn="ctr"/>
                      <a:r>
                        <a:rPr lang="en-US" sz="1100" b="0" i="0" u="none" strike="noStrike">
                          <a:solidFill>
                            <a:srgbClr val="000000"/>
                          </a:solidFill>
                          <a:effectLst/>
                          <a:latin typeface="Granjon LT Std" panose="02050502070506020403" pitchFamily="18" charset="0"/>
                        </a:rPr>
                        <a:t>ILLINOIS</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108</a:t>
                      </a:r>
                    </a:p>
                  </a:txBody>
                  <a:tcPr marL="4763" marR="4763" marT="4763" marB="0" anchor="b">
                    <a:lnL>
                      <a:noFill/>
                    </a:lnL>
                    <a:lnR>
                      <a:noFill/>
                    </a:lnR>
                    <a:lnT>
                      <a:noFill/>
                    </a:lnT>
                    <a:lnB>
                      <a:noFill/>
                    </a:lnB>
                  </a:tcPr>
                </a:tc>
                <a:extLst>
                  <a:ext uri="{0D108BD9-81ED-4DB2-BD59-A6C34878D82A}">
                    <a16:rowId xmlns:a16="http://schemas.microsoft.com/office/drawing/2014/main" val="363255744"/>
                  </a:ext>
                </a:extLst>
              </a:tr>
              <a:tr h="180975">
                <a:tc>
                  <a:txBody>
                    <a:bodyPr/>
                    <a:lstStyle/>
                    <a:p>
                      <a:pPr algn="l" fontAlgn="ctr"/>
                      <a:r>
                        <a:rPr lang="en-US" sz="1100" b="0" i="0" u="none" strike="noStrike">
                          <a:solidFill>
                            <a:srgbClr val="000000"/>
                          </a:solidFill>
                          <a:effectLst/>
                          <a:latin typeface="Granjon LT Std" panose="02050502070506020403" pitchFamily="18" charset="0"/>
                        </a:rPr>
                        <a:t>GEORGIA</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106</a:t>
                      </a:r>
                    </a:p>
                  </a:txBody>
                  <a:tcPr marL="4763" marR="4763" marT="4763" marB="0" anchor="b">
                    <a:lnL>
                      <a:noFill/>
                    </a:lnL>
                    <a:lnR>
                      <a:noFill/>
                    </a:lnR>
                    <a:lnT>
                      <a:noFill/>
                    </a:lnT>
                    <a:lnB>
                      <a:noFill/>
                    </a:lnB>
                  </a:tcPr>
                </a:tc>
                <a:extLst>
                  <a:ext uri="{0D108BD9-81ED-4DB2-BD59-A6C34878D82A}">
                    <a16:rowId xmlns:a16="http://schemas.microsoft.com/office/drawing/2014/main" val="1134193511"/>
                  </a:ext>
                </a:extLst>
              </a:tr>
              <a:tr h="180975">
                <a:tc>
                  <a:txBody>
                    <a:bodyPr/>
                    <a:lstStyle/>
                    <a:p>
                      <a:pPr algn="l" fontAlgn="ctr"/>
                      <a:r>
                        <a:rPr lang="en-US" sz="1100" b="0" i="0" u="none" strike="noStrike">
                          <a:solidFill>
                            <a:srgbClr val="000000"/>
                          </a:solidFill>
                          <a:effectLst/>
                          <a:latin typeface="Granjon LT Std" panose="02050502070506020403" pitchFamily="18" charset="0"/>
                        </a:rPr>
                        <a:t>OHIO</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105</a:t>
                      </a:r>
                    </a:p>
                  </a:txBody>
                  <a:tcPr marL="4763" marR="4763" marT="4763" marB="0" anchor="b">
                    <a:lnL>
                      <a:noFill/>
                    </a:lnL>
                    <a:lnR>
                      <a:noFill/>
                    </a:lnR>
                    <a:lnT>
                      <a:noFill/>
                    </a:lnT>
                    <a:lnB>
                      <a:noFill/>
                    </a:lnB>
                  </a:tcPr>
                </a:tc>
                <a:extLst>
                  <a:ext uri="{0D108BD9-81ED-4DB2-BD59-A6C34878D82A}">
                    <a16:rowId xmlns:a16="http://schemas.microsoft.com/office/drawing/2014/main" val="1516623455"/>
                  </a:ext>
                </a:extLst>
              </a:tr>
              <a:tr h="180975">
                <a:tc>
                  <a:txBody>
                    <a:bodyPr/>
                    <a:lstStyle/>
                    <a:p>
                      <a:pPr algn="l" fontAlgn="ctr"/>
                      <a:r>
                        <a:rPr lang="en-US" sz="1100" b="0" i="0" u="none" strike="noStrike">
                          <a:solidFill>
                            <a:srgbClr val="000000"/>
                          </a:solidFill>
                          <a:effectLst/>
                          <a:latin typeface="Granjon LT Std" panose="02050502070506020403" pitchFamily="18" charset="0"/>
                        </a:rPr>
                        <a:t>PENNSYLVANIA</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104</a:t>
                      </a:r>
                    </a:p>
                  </a:txBody>
                  <a:tcPr marL="4763" marR="4763" marT="4763" marB="0" anchor="b">
                    <a:lnL>
                      <a:noFill/>
                    </a:lnL>
                    <a:lnR>
                      <a:noFill/>
                    </a:lnR>
                    <a:lnT>
                      <a:noFill/>
                    </a:lnT>
                    <a:lnB>
                      <a:noFill/>
                    </a:lnB>
                  </a:tcPr>
                </a:tc>
                <a:extLst>
                  <a:ext uri="{0D108BD9-81ED-4DB2-BD59-A6C34878D82A}">
                    <a16:rowId xmlns:a16="http://schemas.microsoft.com/office/drawing/2014/main" val="533473150"/>
                  </a:ext>
                </a:extLst>
              </a:tr>
              <a:tr h="180975">
                <a:tc>
                  <a:txBody>
                    <a:bodyPr/>
                    <a:lstStyle/>
                    <a:p>
                      <a:pPr algn="l" fontAlgn="ctr"/>
                      <a:r>
                        <a:rPr lang="en-US" sz="1100" b="0" i="0" u="none" strike="noStrike">
                          <a:solidFill>
                            <a:srgbClr val="000000"/>
                          </a:solidFill>
                          <a:effectLst/>
                          <a:latin typeface="Granjon LT Std" panose="02050502070506020403" pitchFamily="18" charset="0"/>
                        </a:rPr>
                        <a:t>NORTH CAROLINA</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96</a:t>
                      </a:r>
                    </a:p>
                  </a:txBody>
                  <a:tcPr marL="4763" marR="4763" marT="4763" marB="0" anchor="b">
                    <a:lnL>
                      <a:noFill/>
                    </a:lnL>
                    <a:lnR>
                      <a:noFill/>
                    </a:lnR>
                    <a:lnT>
                      <a:noFill/>
                    </a:lnT>
                    <a:lnB>
                      <a:noFill/>
                    </a:lnB>
                  </a:tcPr>
                </a:tc>
                <a:extLst>
                  <a:ext uri="{0D108BD9-81ED-4DB2-BD59-A6C34878D82A}">
                    <a16:rowId xmlns:a16="http://schemas.microsoft.com/office/drawing/2014/main" val="3555631300"/>
                  </a:ext>
                </a:extLst>
              </a:tr>
              <a:tr h="180975">
                <a:tc>
                  <a:txBody>
                    <a:bodyPr/>
                    <a:lstStyle/>
                    <a:p>
                      <a:pPr algn="l" fontAlgn="ctr"/>
                      <a:r>
                        <a:rPr lang="en-US" sz="1100" b="0" i="0" u="none" strike="noStrike">
                          <a:solidFill>
                            <a:srgbClr val="000000"/>
                          </a:solidFill>
                          <a:effectLst/>
                          <a:latin typeface="Granjon LT Std" panose="02050502070506020403" pitchFamily="18" charset="0"/>
                        </a:rPr>
                        <a:t>MICHIGAN</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89</a:t>
                      </a:r>
                    </a:p>
                  </a:txBody>
                  <a:tcPr marL="4763" marR="4763" marT="4763" marB="0" anchor="b">
                    <a:lnL>
                      <a:noFill/>
                    </a:lnL>
                    <a:lnR>
                      <a:noFill/>
                    </a:lnR>
                    <a:lnT>
                      <a:noFill/>
                    </a:lnT>
                    <a:lnB>
                      <a:noFill/>
                    </a:lnB>
                  </a:tcPr>
                </a:tc>
                <a:extLst>
                  <a:ext uri="{0D108BD9-81ED-4DB2-BD59-A6C34878D82A}">
                    <a16:rowId xmlns:a16="http://schemas.microsoft.com/office/drawing/2014/main" val="2043695730"/>
                  </a:ext>
                </a:extLst>
              </a:tr>
              <a:tr h="180975">
                <a:tc>
                  <a:txBody>
                    <a:bodyPr/>
                    <a:lstStyle/>
                    <a:p>
                      <a:pPr algn="l" fontAlgn="ctr"/>
                      <a:r>
                        <a:rPr lang="en-US" sz="1100" b="0" i="0" u="none" strike="noStrike">
                          <a:solidFill>
                            <a:srgbClr val="000000"/>
                          </a:solidFill>
                          <a:effectLst/>
                          <a:latin typeface="Granjon LT Std" panose="02050502070506020403" pitchFamily="18" charset="0"/>
                        </a:rPr>
                        <a:t>ARIZONA</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69</a:t>
                      </a:r>
                    </a:p>
                  </a:txBody>
                  <a:tcPr marL="4763" marR="4763" marT="4763" marB="0" anchor="b">
                    <a:lnL>
                      <a:noFill/>
                    </a:lnL>
                    <a:lnR>
                      <a:noFill/>
                    </a:lnR>
                    <a:lnT>
                      <a:noFill/>
                    </a:lnT>
                    <a:lnB>
                      <a:noFill/>
                    </a:lnB>
                  </a:tcPr>
                </a:tc>
                <a:extLst>
                  <a:ext uri="{0D108BD9-81ED-4DB2-BD59-A6C34878D82A}">
                    <a16:rowId xmlns:a16="http://schemas.microsoft.com/office/drawing/2014/main" val="3596109034"/>
                  </a:ext>
                </a:extLst>
              </a:tr>
              <a:tr h="180975">
                <a:tc>
                  <a:txBody>
                    <a:bodyPr/>
                    <a:lstStyle/>
                    <a:p>
                      <a:pPr algn="l" fontAlgn="ctr"/>
                      <a:r>
                        <a:rPr lang="en-US" sz="1100" b="0" i="0" u="none" strike="noStrike">
                          <a:solidFill>
                            <a:srgbClr val="000000"/>
                          </a:solidFill>
                          <a:effectLst/>
                          <a:latin typeface="Granjon LT Std" panose="02050502070506020403" pitchFamily="18" charset="0"/>
                        </a:rPr>
                        <a:t>NEW JERSEY</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69</a:t>
                      </a:r>
                    </a:p>
                  </a:txBody>
                  <a:tcPr marL="4763" marR="4763" marT="4763" marB="0" anchor="b">
                    <a:lnL>
                      <a:noFill/>
                    </a:lnL>
                    <a:lnR>
                      <a:noFill/>
                    </a:lnR>
                    <a:lnT>
                      <a:noFill/>
                    </a:lnT>
                    <a:lnB>
                      <a:noFill/>
                    </a:lnB>
                  </a:tcPr>
                </a:tc>
                <a:extLst>
                  <a:ext uri="{0D108BD9-81ED-4DB2-BD59-A6C34878D82A}">
                    <a16:rowId xmlns:a16="http://schemas.microsoft.com/office/drawing/2014/main" val="1274514464"/>
                  </a:ext>
                </a:extLst>
              </a:tr>
              <a:tr h="180975">
                <a:tc>
                  <a:txBody>
                    <a:bodyPr/>
                    <a:lstStyle/>
                    <a:p>
                      <a:pPr algn="l" fontAlgn="ctr"/>
                      <a:r>
                        <a:rPr lang="en-US" sz="1100" b="0" i="0" u="none" strike="noStrike">
                          <a:solidFill>
                            <a:srgbClr val="000000"/>
                          </a:solidFill>
                          <a:effectLst/>
                          <a:latin typeface="Granjon LT Std" panose="02050502070506020403" pitchFamily="18" charset="0"/>
                        </a:rPr>
                        <a:t>VIRGINIA</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67</a:t>
                      </a:r>
                    </a:p>
                  </a:txBody>
                  <a:tcPr marL="4763" marR="4763" marT="4763" marB="0" anchor="b">
                    <a:lnL>
                      <a:noFill/>
                    </a:lnL>
                    <a:lnR>
                      <a:noFill/>
                    </a:lnR>
                    <a:lnT>
                      <a:noFill/>
                    </a:lnT>
                    <a:lnB>
                      <a:noFill/>
                    </a:lnB>
                  </a:tcPr>
                </a:tc>
                <a:extLst>
                  <a:ext uri="{0D108BD9-81ED-4DB2-BD59-A6C34878D82A}">
                    <a16:rowId xmlns:a16="http://schemas.microsoft.com/office/drawing/2014/main" val="3212729536"/>
                  </a:ext>
                </a:extLst>
              </a:tr>
              <a:tr h="180975">
                <a:tc>
                  <a:txBody>
                    <a:bodyPr/>
                    <a:lstStyle/>
                    <a:p>
                      <a:pPr algn="l" fontAlgn="ctr"/>
                      <a:r>
                        <a:rPr lang="en-US" sz="1100" b="0" i="0" u="none" strike="noStrike">
                          <a:solidFill>
                            <a:srgbClr val="000000"/>
                          </a:solidFill>
                          <a:effectLst/>
                          <a:latin typeface="Granjon LT Std" panose="02050502070506020403" pitchFamily="18" charset="0"/>
                        </a:rPr>
                        <a:t>TENNESSEE</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64</a:t>
                      </a:r>
                    </a:p>
                  </a:txBody>
                  <a:tcPr marL="4763" marR="4763" marT="4763" marB="0" anchor="b">
                    <a:lnL>
                      <a:noFill/>
                    </a:lnL>
                    <a:lnR>
                      <a:noFill/>
                    </a:lnR>
                    <a:lnT>
                      <a:noFill/>
                    </a:lnT>
                    <a:lnB>
                      <a:noFill/>
                    </a:lnB>
                  </a:tcPr>
                </a:tc>
                <a:extLst>
                  <a:ext uri="{0D108BD9-81ED-4DB2-BD59-A6C34878D82A}">
                    <a16:rowId xmlns:a16="http://schemas.microsoft.com/office/drawing/2014/main" val="2720997340"/>
                  </a:ext>
                </a:extLst>
              </a:tr>
              <a:tr h="180975">
                <a:tc>
                  <a:txBody>
                    <a:bodyPr/>
                    <a:lstStyle/>
                    <a:p>
                      <a:pPr algn="l" fontAlgn="ctr"/>
                      <a:r>
                        <a:rPr lang="en-US" sz="1100" b="0" i="0" u="none" strike="noStrike">
                          <a:solidFill>
                            <a:srgbClr val="000000"/>
                          </a:solidFill>
                          <a:effectLst/>
                          <a:latin typeface="Granjon LT Std" panose="02050502070506020403" pitchFamily="18" charset="0"/>
                        </a:rPr>
                        <a:t>INDIANA</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62</a:t>
                      </a:r>
                    </a:p>
                  </a:txBody>
                  <a:tcPr marL="4763" marR="4763" marT="4763" marB="0" anchor="b">
                    <a:lnL>
                      <a:noFill/>
                    </a:lnL>
                    <a:lnR>
                      <a:noFill/>
                    </a:lnR>
                    <a:lnT>
                      <a:noFill/>
                    </a:lnT>
                    <a:lnB>
                      <a:noFill/>
                    </a:lnB>
                  </a:tcPr>
                </a:tc>
                <a:extLst>
                  <a:ext uri="{0D108BD9-81ED-4DB2-BD59-A6C34878D82A}">
                    <a16:rowId xmlns:a16="http://schemas.microsoft.com/office/drawing/2014/main" val="913283388"/>
                  </a:ext>
                </a:extLst>
              </a:tr>
              <a:tr h="180975">
                <a:tc>
                  <a:txBody>
                    <a:bodyPr/>
                    <a:lstStyle/>
                    <a:p>
                      <a:pPr algn="l" fontAlgn="ctr"/>
                      <a:r>
                        <a:rPr lang="en-US" sz="1100" b="0" i="0" u="none" strike="noStrike">
                          <a:solidFill>
                            <a:srgbClr val="000000"/>
                          </a:solidFill>
                          <a:effectLst/>
                          <a:latin typeface="Granjon LT Std" panose="02050502070506020403" pitchFamily="18" charset="0"/>
                        </a:rPr>
                        <a:t>WASHINGTON</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57</a:t>
                      </a:r>
                    </a:p>
                  </a:txBody>
                  <a:tcPr marL="4763" marR="4763" marT="4763" marB="0" anchor="b">
                    <a:lnL>
                      <a:noFill/>
                    </a:lnL>
                    <a:lnR>
                      <a:noFill/>
                    </a:lnR>
                    <a:lnT>
                      <a:noFill/>
                    </a:lnT>
                    <a:lnB>
                      <a:noFill/>
                    </a:lnB>
                  </a:tcPr>
                </a:tc>
                <a:extLst>
                  <a:ext uri="{0D108BD9-81ED-4DB2-BD59-A6C34878D82A}">
                    <a16:rowId xmlns:a16="http://schemas.microsoft.com/office/drawing/2014/main" val="1816673593"/>
                  </a:ext>
                </a:extLst>
              </a:tr>
              <a:tr h="180975">
                <a:tc>
                  <a:txBody>
                    <a:bodyPr/>
                    <a:lstStyle/>
                    <a:p>
                      <a:pPr algn="l" fontAlgn="ctr"/>
                      <a:r>
                        <a:rPr lang="en-US" sz="1100" b="0" i="0" u="none" strike="noStrike">
                          <a:solidFill>
                            <a:srgbClr val="000000"/>
                          </a:solidFill>
                          <a:effectLst/>
                          <a:latin typeface="Granjon LT Std" panose="02050502070506020403" pitchFamily="18" charset="0"/>
                        </a:rPr>
                        <a:t>MISSOURI</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55</a:t>
                      </a:r>
                    </a:p>
                  </a:txBody>
                  <a:tcPr marL="4763" marR="4763" marT="4763" marB="0" anchor="b">
                    <a:lnL>
                      <a:noFill/>
                    </a:lnL>
                    <a:lnR>
                      <a:noFill/>
                    </a:lnR>
                    <a:lnT>
                      <a:noFill/>
                    </a:lnT>
                    <a:lnB>
                      <a:noFill/>
                    </a:lnB>
                  </a:tcPr>
                </a:tc>
                <a:extLst>
                  <a:ext uri="{0D108BD9-81ED-4DB2-BD59-A6C34878D82A}">
                    <a16:rowId xmlns:a16="http://schemas.microsoft.com/office/drawing/2014/main" val="1895795493"/>
                  </a:ext>
                </a:extLst>
              </a:tr>
              <a:tr h="180975">
                <a:tc>
                  <a:txBody>
                    <a:bodyPr/>
                    <a:lstStyle/>
                    <a:p>
                      <a:pPr algn="l" fontAlgn="ctr"/>
                      <a:r>
                        <a:rPr lang="en-US" sz="1100" b="0" i="0" u="none" strike="noStrike">
                          <a:solidFill>
                            <a:srgbClr val="000000"/>
                          </a:solidFill>
                          <a:effectLst/>
                          <a:latin typeface="Granjon LT Std" panose="02050502070506020403" pitchFamily="18" charset="0"/>
                        </a:rPr>
                        <a:t>MASSACHUSETTS</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51</a:t>
                      </a:r>
                    </a:p>
                  </a:txBody>
                  <a:tcPr marL="4763" marR="4763" marT="4763" marB="0" anchor="b">
                    <a:lnL>
                      <a:noFill/>
                    </a:lnL>
                    <a:lnR>
                      <a:noFill/>
                    </a:lnR>
                    <a:lnT>
                      <a:noFill/>
                    </a:lnT>
                    <a:lnB>
                      <a:noFill/>
                    </a:lnB>
                  </a:tcPr>
                </a:tc>
                <a:extLst>
                  <a:ext uri="{0D108BD9-81ED-4DB2-BD59-A6C34878D82A}">
                    <a16:rowId xmlns:a16="http://schemas.microsoft.com/office/drawing/2014/main" val="294988983"/>
                  </a:ext>
                </a:extLst>
              </a:tr>
              <a:tr h="180975">
                <a:tc>
                  <a:txBody>
                    <a:bodyPr/>
                    <a:lstStyle/>
                    <a:p>
                      <a:pPr algn="l" fontAlgn="ctr"/>
                      <a:r>
                        <a:rPr lang="en-US" sz="1100" b="0" i="0" u="none" strike="noStrike">
                          <a:solidFill>
                            <a:srgbClr val="000000"/>
                          </a:solidFill>
                          <a:effectLst/>
                          <a:latin typeface="Granjon LT Std" panose="02050502070506020403" pitchFamily="18" charset="0"/>
                        </a:rPr>
                        <a:t>LOUISIANA</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50</a:t>
                      </a:r>
                    </a:p>
                  </a:txBody>
                  <a:tcPr marL="4763" marR="4763" marT="4763" marB="0" anchor="b">
                    <a:lnL>
                      <a:noFill/>
                    </a:lnL>
                    <a:lnR>
                      <a:noFill/>
                    </a:lnR>
                    <a:lnT>
                      <a:noFill/>
                    </a:lnT>
                    <a:lnB>
                      <a:noFill/>
                    </a:lnB>
                  </a:tcPr>
                </a:tc>
                <a:extLst>
                  <a:ext uri="{0D108BD9-81ED-4DB2-BD59-A6C34878D82A}">
                    <a16:rowId xmlns:a16="http://schemas.microsoft.com/office/drawing/2014/main" val="2185646688"/>
                  </a:ext>
                </a:extLst>
              </a:tr>
              <a:tr h="180975">
                <a:tc>
                  <a:txBody>
                    <a:bodyPr/>
                    <a:lstStyle/>
                    <a:p>
                      <a:pPr algn="l" fontAlgn="b"/>
                      <a:r>
                        <a:rPr lang="en-US" sz="1100" b="0" i="0" u="none" strike="noStrike">
                          <a:solidFill>
                            <a:srgbClr val="000000"/>
                          </a:solidFill>
                          <a:effectLst/>
                          <a:latin typeface="Granjon LT Std" panose="02050502070506020403" pitchFamily="18" charset="0"/>
                        </a:rPr>
                        <a:t>ALABAMA</a:t>
                      </a:r>
                    </a:p>
                  </a:txBody>
                  <a:tcPr marL="4763" marR="4763" marT="4763" marB="0" anchor="b">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49</a:t>
                      </a:r>
                    </a:p>
                  </a:txBody>
                  <a:tcPr marL="4763" marR="4763" marT="4763" marB="0" anchor="b">
                    <a:lnL>
                      <a:noFill/>
                    </a:lnL>
                    <a:lnR>
                      <a:noFill/>
                    </a:lnR>
                    <a:lnT>
                      <a:noFill/>
                    </a:lnT>
                    <a:lnB>
                      <a:noFill/>
                    </a:lnB>
                  </a:tcPr>
                </a:tc>
                <a:extLst>
                  <a:ext uri="{0D108BD9-81ED-4DB2-BD59-A6C34878D82A}">
                    <a16:rowId xmlns:a16="http://schemas.microsoft.com/office/drawing/2014/main" val="2041065421"/>
                  </a:ext>
                </a:extLst>
              </a:tr>
              <a:tr h="180975">
                <a:tc>
                  <a:txBody>
                    <a:bodyPr/>
                    <a:lstStyle/>
                    <a:p>
                      <a:pPr algn="l" fontAlgn="ctr"/>
                      <a:r>
                        <a:rPr lang="en-US" sz="1100" b="0" i="0" u="none" strike="noStrike">
                          <a:solidFill>
                            <a:srgbClr val="000000"/>
                          </a:solidFill>
                          <a:effectLst/>
                          <a:latin typeface="Granjon LT Std" panose="02050502070506020403" pitchFamily="18" charset="0"/>
                        </a:rPr>
                        <a:t>SOUTH CAROLINA</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48</a:t>
                      </a:r>
                    </a:p>
                  </a:txBody>
                  <a:tcPr marL="4763" marR="4763" marT="4763" marB="0" anchor="b">
                    <a:lnL>
                      <a:noFill/>
                    </a:lnL>
                    <a:lnR>
                      <a:noFill/>
                    </a:lnR>
                    <a:lnT>
                      <a:noFill/>
                    </a:lnT>
                    <a:lnB>
                      <a:noFill/>
                    </a:lnB>
                  </a:tcPr>
                </a:tc>
                <a:extLst>
                  <a:ext uri="{0D108BD9-81ED-4DB2-BD59-A6C34878D82A}">
                    <a16:rowId xmlns:a16="http://schemas.microsoft.com/office/drawing/2014/main" val="1283681927"/>
                  </a:ext>
                </a:extLst>
              </a:tr>
              <a:tr h="180975">
                <a:tc>
                  <a:txBody>
                    <a:bodyPr/>
                    <a:lstStyle/>
                    <a:p>
                      <a:pPr algn="l" fontAlgn="ctr"/>
                      <a:r>
                        <a:rPr lang="en-US" sz="1100" b="0" i="0" u="none" strike="noStrike">
                          <a:solidFill>
                            <a:srgbClr val="000000"/>
                          </a:solidFill>
                          <a:effectLst/>
                          <a:latin typeface="Granjon LT Std" panose="02050502070506020403" pitchFamily="18" charset="0"/>
                        </a:rPr>
                        <a:t>PUERTO RICO</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48</a:t>
                      </a:r>
                    </a:p>
                  </a:txBody>
                  <a:tcPr marL="4763" marR="4763" marT="4763" marB="0" anchor="b">
                    <a:lnL>
                      <a:noFill/>
                    </a:lnL>
                    <a:lnR>
                      <a:noFill/>
                    </a:lnR>
                    <a:lnT>
                      <a:noFill/>
                    </a:lnT>
                    <a:lnB>
                      <a:noFill/>
                    </a:lnB>
                  </a:tcPr>
                </a:tc>
                <a:extLst>
                  <a:ext uri="{0D108BD9-81ED-4DB2-BD59-A6C34878D82A}">
                    <a16:rowId xmlns:a16="http://schemas.microsoft.com/office/drawing/2014/main" val="435425397"/>
                  </a:ext>
                </a:extLst>
              </a:tr>
              <a:tr h="180975">
                <a:tc>
                  <a:txBody>
                    <a:bodyPr/>
                    <a:lstStyle/>
                    <a:p>
                      <a:pPr algn="l" fontAlgn="ctr"/>
                      <a:r>
                        <a:rPr lang="en-US" sz="1100" b="0" i="0" u="none" strike="noStrike">
                          <a:solidFill>
                            <a:srgbClr val="000000"/>
                          </a:solidFill>
                          <a:effectLst/>
                          <a:latin typeface="Granjon LT Std" panose="02050502070506020403" pitchFamily="18" charset="0"/>
                        </a:rPr>
                        <a:t>WISCONSIN</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47</a:t>
                      </a:r>
                    </a:p>
                  </a:txBody>
                  <a:tcPr marL="4763" marR="4763" marT="4763" marB="0" anchor="b">
                    <a:lnL>
                      <a:noFill/>
                    </a:lnL>
                    <a:lnR>
                      <a:noFill/>
                    </a:lnR>
                    <a:lnT>
                      <a:noFill/>
                    </a:lnT>
                    <a:lnB>
                      <a:noFill/>
                    </a:lnB>
                  </a:tcPr>
                </a:tc>
                <a:extLst>
                  <a:ext uri="{0D108BD9-81ED-4DB2-BD59-A6C34878D82A}">
                    <a16:rowId xmlns:a16="http://schemas.microsoft.com/office/drawing/2014/main" val="3303185112"/>
                  </a:ext>
                </a:extLst>
              </a:tr>
              <a:tr h="180975">
                <a:tc>
                  <a:txBody>
                    <a:bodyPr/>
                    <a:lstStyle/>
                    <a:p>
                      <a:pPr algn="l" fontAlgn="ctr"/>
                      <a:r>
                        <a:rPr lang="en-US" sz="1100" b="0" i="0" u="none" strike="noStrike">
                          <a:solidFill>
                            <a:srgbClr val="000000"/>
                          </a:solidFill>
                          <a:effectLst/>
                          <a:latin typeface="Granjon LT Std" panose="02050502070506020403" pitchFamily="18" charset="0"/>
                        </a:rPr>
                        <a:t>MARYLAND</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46</a:t>
                      </a:r>
                    </a:p>
                  </a:txBody>
                  <a:tcPr marL="4763" marR="4763" marT="4763" marB="0" anchor="b">
                    <a:lnL>
                      <a:noFill/>
                    </a:lnL>
                    <a:lnR>
                      <a:noFill/>
                    </a:lnR>
                    <a:lnT>
                      <a:noFill/>
                    </a:lnT>
                    <a:lnB>
                      <a:noFill/>
                    </a:lnB>
                  </a:tcPr>
                </a:tc>
                <a:extLst>
                  <a:ext uri="{0D108BD9-81ED-4DB2-BD59-A6C34878D82A}">
                    <a16:rowId xmlns:a16="http://schemas.microsoft.com/office/drawing/2014/main" val="2297035576"/>
                  </a:ext>
                </a:extLst>
              </a:tr>
              <a:tr h="180975">
                <a:tc>
                  <a:txBody>
                    <a:bodyPr/>
                    <a:lstStyle/>
                    <a:p>
                      <a:pPr algn="l" fontAlgn="ctr"/>
                      <a:r>
                        <a:rPr lang="en-US" sz="1100" b="0" i="0" u="none" strike="noStrike">
                          <a:solidFill>
                            <a:srgbClr val="000000"/>
                          </a:solidFill>
                          <a:effectLst/>
                          <a:latin typeface="Granjon LT Std" panose="02050502070506020403" pitchFamily="18" charset="0"/>
                        </a:rPr>
                        <a:t>COLORADO</a:t>
                      </a:r>
                    </a:p>
                  </a:txBody>
                  <a:tcPr marL="4763" marR="4763" marT="4763" marB="0" anchor="ctr">
                    <a:lnL>
                      <a:noFill/>
                    </a:lnL>
                    <a:lnR>
                      <a:noFill/>
                    </a:lnR>
                    <a:lnT>
                      <a:noFill/>
                    </a:lnT>
                    <a:lnB>
                      <a:noFill/>
                    </a:lnB>
                  </a:tcPr>
                </a:tc>
                <a:tc>
                  <a:txBody>
                    <a:bodyPr/>
                    <a:lstStyle/>
                    <a:p>
                      <a:pPr algn="r" fontAlgn="b"/>
                      <a:r>
                        <a:rPr lang="en-US" sz="1100" b="0" i="0" u="none" strike="noStrike">
                          <a:solidFill>
                            <a:srgbClr val="000000"/>
                          </a:solidFill>
                          <a:effectLst/>
                          <a:latin typeface="Granjon LT Std" panose="02050502070506020403" pitchFamily="18" charset="0"/>
                        </a:rPr>
                        <a:t>44</a:t>
                      </a:r>
                    </a:p>
                  </a:txBody>
                  <a:tcPr marL="4763" marR="4763" marT="4763" marB="0" anchor="b">
                    <a:lnL>
                      <a:noFill/>
                    </a:lnL>
                    <a:lnR>
                      <a:noFill/>
                    </a:lnR>
                    <a:lnT>
                      <a:noFill/>
                    </a:lnT>
                    <a:lnB>
                      <a:noFill/>
                    </a:lnB>
                  </a:tcPr>
                </a:tc>
                <a:extLst>
                  <a:ext uri="{0D108BD9-81ED-4DB2-BD59-A6C34878D82A}">
                    <a16:rowId xmlns:a16="http://schemas.microsoft.com/office/drawing/2014/main" val="2678549573"/>
                  </a:ext>
                </a:extLst>
              </a:tr>
            </a:tbl>
          </a:graphicData>
        </a:graphic>
      </p:graphicFrame>
      <p:graphicFrame>
        <p:nvGraphicFramePr>
          <p:cNvPr id="7" name="Table 6">
            <a:extLst>
              <a:ext uri="{FF2B5EF4-FFF2-40B4-BE49-F238E27FC236}">
                <a16:creationId xmlns:a16="http://schemas.microsoft.com/office/drawing/2014/main" id="{F315C102-4748-432A-B52C-0801E7FF8C18}"/>
              </a:ext>
            </a:extLst>
          </p:cNvPr>
          <p:cNvGraphicFramePr>
            <a:graphicFrameLocks noGrp="1"/>
          </p:cNvGraphicFramePr>
          <p:nvPr>
            <p:extLst>
              <p:ext uri="{D42A27DB-BD31-4B8C-83A1-F6EECF244321}">
                <p14:modId xmlns:p14="http://schemas.microsoft.com/office/powerpoint/2010/main" val="3676641682"/>
              </p:ext>
            </p:extLst>
          </p:nvPr>
        </p:nvGraphicFramePr>
        <p:xfrm>
          <a:off x="5190836" y="1611908"/>
          <a:ext cx="1893906" cy="4667540"/>
        </p:xfrm>
        <a:graphic>
          <a:graphicData uri="http://schemas.openxmlformats.org/drawingml/2006/table">
            <a:tbl>
              <a:tblPr/>
              <a:tblGrid>
                <a:gridCol w="1293973">
                  <a:extLst>
                    <a:ext uri="{9D8B030D-6E8A-4147-A177-3AD203B41FA5}">
                      <a16:colId xmlns:a16="http://schemas.microsoft.com/office/drawing/2014/main" val="281129981"/>
                    </a:ext>
                  </a:extLst>
                </a:gridCol>
                <a:gridCol w="599933">
                  <a:extLst>
                    <a:ext uri="{9D8B030D-6E8A-4147-A177-3AD203B41FA5}">
                      <a16:colId xmlns:a16="http://schemas.microsoft.com/office/drawing/2014/main" val="2504493657"/>
                    </a:ext>
                  </a:extLst>
                </a:gridCol>
              </a:tblGrid>
              <a:tr h="167628">
                <a:tc>
                  <a:txBody>
                    <a:bodyPr/>
                    <a:lstStyle/>
                    <a:p>
                      <a:pPr algn="l" fontAlgn="ctr"/>
                      <a:r>
                        <a:rPr lang="en-US" sz="1000" b="0" i="0" u="none" strike="noStrike">
                          <a:solidFill>
                            <a:srgbClr val="000000"/>
                          </a:solidFill>
                          <a:effectLst/>
                          <a:latin typeface="Granjon LT Std" panose="02050502070506020403" pitchFamily="18" charset="0"/>
                        </a:rPr>
                        <a:t>KENTUCKY</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44</a:t>
                      </a:r>
                    </a:p>
                  </a:txBody>
                  <a:tcPr marL="4412" marR="4412" marT="4412" marB="0" anchor="b">
                    <a:lnL>
                      <a:noFill/>
                    </a:lnL>
                    <a:lnR>
                      <a:noFill/>
                    </a:lnR>
                    <a:lnT>
                      <a:noFill/>
                    </a:lnT>
                    <a:lnB>
                      <a:noFill/>
                    </a:lnB>
                  </a:tcPr>
                </a:tc>
                <a:extLst>
                  <a:ext uri="{0D108BD9-81ED-4DB2-BD59-A6C34878D82A}">
                    <a16:rowId xmlns:a16="http://schemas.microsoft.com/office/drawing/2014/main" val="1958383225"/>
                  </a:ext>
                </a:extLst>
              </a:tr>
              <a:tr h="167628">
                <a:tc>
                  <a:txBody>
                    <a:bodyPr/>
                    <a:lstStyle/>
                    <a:p>
                      <a:pPr algn="l" fontAlgn="ctr"/>
                      <a:r>
                        <a:rPr lang="en-US" sz="1000" b="0" i="0" u="none" strike="noStrike">
                          <a:solidFill>
                            <a:srgbClr val="000000"/>
                          </a:solidFill>
                          <a:effectLst/>
                          <a:latin typeface="Granjon LT Std" panose="02050502070506020403" pitchFamily="18" charset="0"/>
                        </a:rPr>
                        <a:t>MINNESOTA</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43</a:t>
                      </a:r>
                    </a:p>
                  </a:txBody>
                  <a:tcPr marL="4412" marR="4412" marT="4412" marB="0" anchor="b">
                    <a:lnL>
                      <a:noFill/>
                    </a:lnL>
                    <a:lnR>
                      <a:noFill/>
                    </a:lnR>
                    <a:lnT>
                      <a:noFill/>
                    </a:lnT>
                    <a:lnB>
                      <a:noFill/>
                    </a:lnB>
                  </a:tcPr>
                </a:tc>
                <a:extLst>
                  <a:ext uri="{0D108BD9-81ED-4DB2-BD59-A6C34878D82A}">
                    <a16:rowId xmlns:a16="http://schemas.microsoft.com/office/drawing/2014/main" val="488004041"/>
                  </a:ext>
                </a:extLst>
              </a:tr>
              <a:tr h="167628">
                <a:tc>
                  <a:txBody>
                    <a:bodyPr/>
                    <a:lstStyle/>
                    <a:p>
                      <a:pPr algn="l" fontAlgn="ctr"/>
                      <a:r>
                        <a:rPr lang="en-US" sz="1000" b="0" i="0" u="none" strike="noStrike">
                          <a:solidFill>
                            <a:srgbClr val="000000"/>
                          </a:solidFill>
                          <a:effectLst/>
                          <a:latin typeface="Granjon LT Std" panose="02050502070506020403" pitchFamily="18" charset="0"/>
                        </a:rPr>
                        <a:t>OKLAHOMA</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40</a:t>
                      </a:r>
                    </a:p>
                  </a:txBody>
                  <a:tcPr marL="4412" marR="4412" marT="4412" marB="0" anchor="b">
                    <a:lnL>
                      <a:noFill/>
                    </a:lnL>
                    <a:lnR>
                      <a:noFill/>
                    </a:lnR>
                    <a:lnT>
                      <a:noFill/>
                    </a:lnT>
                    <a:lnB>
                      <a:noFill/>
                    </a:lnB>
                  </a:tcPr>
                </a:tc>
                <a:extLst>
                  <a:ext uri="{0D108BD9-81ED-4DB2-BD59-A6C34878D82A}">
                    <a16:rowId xmlns:a16="http://schemas.microsoft.com/office/drawing/2014/main" val="898149355"/>
                  </a:ext>
                </a:extLst>
              </a:tr>
              <a:tr h="167628">
                <a:tc>
                  <a:txBody>
                    <a:bodyPr/>
                    <a:lstStyle/>
                    <a:p>
                      <a:pPr algn="l" fontAlgn="ctr"/>
                      <a:r>
                        <a:rPr lang="en-US" sz="1000" b="0" i="0" u="none" strike="noStrike">
                          <a:solidFill>
                            <a:srgbClr val="000000"/>
                          </a:solidFill>
                          <a:effectLst/>
                          <a:latin typeface="Granjon LT Std" panose="02050502070506020403" pitchFamily="18" charset="0"/>
                        </a:rPr>
                        <a:t>MISSISSIPPI</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35</a:t>
                      </a:r>
                    </a:p>
                  </a:txBody>
                  <a:tcPr marL="4412" marR="4412" marT="4412" marB="0" anchor="b">
                    <a:lnL>
                      <a:noFill/>
                    </a:lnL>
                    <a:lnR>
                      <a:noFill/>
                    </a:lnR>
                    <a:lnT>
                      <a:noFill/>
                    </a:lnT>
                    <a:lnB>
                      <a:noFill/>
                    </a:lnB>
                  </a:tcPr>
                </a:tc>
                <a:extLst>
                  <a:ext uri="{0D108BD9-81ED-4DB2-BD59-A6C34878D82A}">
                    <a16:rowId xmlns:a16="http://schemas.microsoft.com/office/drawing/2014/main" val="667438840"/>
                  </a:ext>
                </a:extLst>
              </a:tr>
              <a:tr h="167628">
                <a:tc>
                  <a:txBody>
                    <a:bodyPr/>
                    <a:lstStyle/>
                    <a:p>
                      <a:pPr algn="l" fontAlgn="ctr"/>
                      <a:r>
                        <a:rPr lang="en-US" sz="1000" b="0" i="0" u="none" strike="noStrike">
                          <a:solidFill>
                            <a:srgbClr val="000000"/>
                          </a:solidFill>
                          <a:effectLst/>
                          <a:latin typeface="Granjon LT Std" panose="02050502070506020403" pitchFamily="18" charset="0"/>
                        </a:rPr>
                        <a:t>OREGON</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33</a:t>
                      </a:r>
                    </a:p>
                  </a:txBody>
                  <a:tcPr marL="4412" marR="4412" marT="4412" marB="0" anchor="b">
                    <a:lnL>
                      <a:noFill/>
                    </a:lnL>
                    <a:lnR>
                      <a:noFill/>
                    </a:lnR>
                    <a:lnT>
                      <a:noFill/>
                    </a:lnT>
                    <a:lnB>
                      <a:noFill/>
                    </a:lnB>
                  </a:tcPr>
                </a:tc>
                <a:extLst>
                  <a:ext uri="{0D108BD9-81ED-4DB2-BD59-A6C34878D82A}">
                    <a16:rowId xmlns:a16="http://schemas.microsoft.com/office/drawing/2014/main" val="2856833781"/>
                  </a:ext>
                </a:extLst>
              </a:tr>
              <a:tr h="167628">
                <a:tc>
                  <a:txBody>
                    <a:bodyPr/>
                    <a:lstStyle/>
                    <a:p>
                      <a:pPr algn="l" fontAlgn="ctr"/>
                      <a:r>
                        <a:rPr lang="en-US" sz="1000" b="0" i="0" u="none" strike="noStrike">
                          <a:solidFill>
                            <a:srgbClr val="000000"/>
                          </a:solidFill>
                          <a:effectLst/>
                          <a:latin typeface="Granjon LT Std" panose="02050502070506020403" pitchFamily="18" charset="0"/>
                        </a:rPr>
                        <a:t>ARKANSAS</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31</a:t>
                      </a:r>
                    </a:p>
                  </a:txBody>
                  <a:tcPr marL="4412" marR="4412" marT="4412" marB="0" anchor="b">
                    <a:lnL>
                      <a:noFill/>
                    </a:lnL>
                    <a:lnR>
                      <a:noFill/>
                    </a:lnR>
                    <a:lnT>
                      <a:noFill/>
                    </a:lnT>
                    <a:lnB>
                      <a:noFill/>
                    </a:lnB>
                  </a:tcPr>
                </a:tc>
                <a:extLst>
                  <a:ext uri="{0D108BD9-81ED-4DB2-BD59-A6C34878D82A}">
                    <a16:rowId xmlns:a16="http://schemas.microsoft.com/office/drawing/2014/main" val="2385953632"/>
                  </a:ext>
                </a:extLst>
              </a:tr>
              <a:tr h="167628">
                <a:tc>
                  <a:txBody>
                    <a:bodyPr/>
                    <a:lstStyle/>
                    <a:p>
                      <a:pPr algn="l" fontAlgn="ctr"/>
                      <a:r>
                        <a:rPr lang="en-US" sz="1000" b="0" i="0" u="none" strike="noStrike">
                          <a:solidFill>
                            <a:srgbClr val="000000"/>
                          </a:solidFill>
                          <a:effectLst/>
                          <a:latin typeface="Granjon LT Std" panose="02050502070506020403" pitchFamily="18" charset="0"/>
                        </a:rPr>
                        <a:t>UTAH</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29</a:t>
                      </a:r>
                    </a:p>
                  </a:txBody>
                  <a:tcPr marL="4412" marR="4412" marT="4412" marB="0" anchor="b">
                    <a:lnL>
                      <a:noFill/>
                    </a:lnL>
                    <a:lnR>
                      <a:noFill/>
                    </a:lnR>
                    <a:lnT>
                      <a:noFill/>
                    </a:lnT>
                    <a:lnB>
                      <a:noFill/>
                    </a:lnB>
                  </a:tcPr>
                </a:tc>
                <a:extLst>
                  <a:ext uri="{0D108BD9-81ED-4DB2-BD59-A6C34878D82A}">
                    <a16:rowId xmlns:a16="http://schemas.microsoft.com/office/drawing/2014/main" val="4008512170"/>
                  </a:ext>
                </a:extLst>
              </a:tr>
              <a:tr h="167628">
                <a:tc>
                  <a:txBody>
                    <a:bodyPr/>
                    <a:lstStyle/>
                    <a:p>
                      <a:pPr algn="l" fontAlgn="ctr"/>
                      <a:r>
                        <a:rPr lang="en-US" sz="1000" b="0" i="0" u="none" strike="noStrike">
                          <a:solidFill>
                            <a:srgbClr val="000000"/>
                          </a:solidFill>
                          <a:effectLst/>
                          <a:latin typeface="Granjon LT Std" panose="02050502070506020403" pitchFamily="18" charset="0"/>
                        </a:rPr>
                        <a:t>CONNECTICUT</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28</a:t>
                      </a:r>
                    </a:p>
                  </a:txBody>
                  <a:tcPr marL="4412" marR="4412" marT="4412" marB="0" anchor="b">
                    <a:lnL>
                      <a:noFill/>
                    </a:lnL>
                    <a:lnR>
                      <a:noFill/>
                    </a:lnR>
                    <a:lnT>
                      <a:noFill/>
                    </a:lnT>
                    <a:lnB>
                      <a:noFill/>
                    </a:lnB>
                  </a:tcPr>
                </a:tc>
                <a:extLst>
                  <a:ext uri="{0D108BD9-81ED-4DB2-BD59-A6C34878D82A}">
                    <a16:rowId xmlns:a16="http://schemas.microsoft.com/office/drawing/2014/main" val="2343720036"/>
                  </a:ext>
                </a:extLst>
              </a:tr>
              <a:tr h="167628">
                <a:tc>
                  <a:txBody>
                    <a:bodyPr/>
                    <a:lstStyle/>
                    <a:p>
                      <a:pPr algn="l" fontAlgn="ctr"/>
                      <a:r>
                        <a:rPr lang="en-US" sz="1000" b="0" i="0" u="none" strike="noStrike">
                          <a:solidFill>
                            <a:srgbClr val="000000"/>
                          </a:solidFill>
                          <a:effectLst/>
                          <a:latin typeface="Granjon LT Std" panose="02050502070506020403" pitchFamily="18" charset="0"/>
                        </a:rPr>
                        <a:t>NEVADA</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26</a:t>
                      </a:r>
                    </a:p>
                  </a:txBody>
                  <a:tcPr marL="4412" marR="4412" marT="4412" marB="0" anchor="b">
                    <a:lnL>
                      <a:noFill/>
                    </a:lnL>
                    <a:lnR>
                      <a:noFill/>
                    </a:lnR>
                    <a:lnT>
                      <a:noFill/>
                    </a:lnT>
                    <a:lnB>
                      <a:noFill/>
                    </a:lnB>
                  </a:tcPr>
                </a:tc>
                <a:extLst>
                  <a:ext uri="{0D108BD9-81ED-4DB2-BD59-A6C34878D82A}">
                    <a16:rowId xmlns:a16="http://schemas.microsoft.com/office/drawing/2014/main" val="204719694"/>
                  </a:ext>
                </a:extLst>
              </a:tr>
              <a:tr h="167628">
                <a:tc>
                  <a:txBody>
                    <a:bodyPr/>
                    <a:lstStyle/>
                    <a:p>
                      <a:pPr algn="l" fontAlgn="ctr"/>
                      <a:r>
                        <a:rPr lang="en-US" sz="1000" b="0" i="0" u="none" strike="noStrike">
                          <a:solidFill>
                            <a:srgbClr val="000000"/>
                          </a:solidFill>
                          <a:effectLst/>
                          <a:latin typeface="Granjon LT Std" panose="02050502070506020403" pitchFamily="18" charset="0"/>
                        </a:rPr>
                        <a:t>KANSAS</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26</a:t>
                      </a:r>
                    </a:p>
                  </a:txBody>
                  <a:tcPr marL="4412" marR="4412" marT="4412" marB="0" anchor="b">
                    <a:lnL>
                      <a:noFill/>
                    </a:lnL>
                    <a:lnR>
                      <a:noFill/>
                    </a:lnR>
                    <a:lnT>
                      <a:noFill/>
                    </a:lnT>
                    <a:lnB>
                      <a:noFill/>
                    </a:lnB>
                  </a:tcPr>
                </a:tc>
                <a:extLst>
                  <a:ext uri="{0D108BD9-81ED-4DB2-BD59-A6C34878D82A}">
                    <a16:rowId xmlns:a16="http://schemas.microsoft.com/office/drawing/2014/main" val="1011309380"/>
                  </a:ext>
                </a:extLst>
              </a:tr>
              <a:tr h="167628">
                <a:tc>
                  <a:txBody>
                    <a:bodyPr/>
                    <a:lstStyle/>
                    <a:p>
                      <a:pPr algn="l" fontAlgn="ctr"/>
                      <a:r>
                        <a:rPr lang="en-US" sz="1000" b="0" i="0" u="none" strike="noStrike">
                          <a:solidFill>
                            <a:srgbClr val="000000"/>
                          </a:solidFill>
                          <a:effectLst/>
                          <a:latin typeface="Granjon LT Std" panose="02050502070506020403" pitchFamily="18" charset="0"/>
                        </a:rPr>
                        <a:t>IOWA</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26</a:t>
                      </a:r>
                    </a:p>
                  </a:txBody>
                  <a:tcPr marL="4412" marR="4412" marT="4412" marB="0" anchor="b">
                    <a:lnL>
                      <a:noFill/>
                    </a:lnL>
                    <a:lnR>
                      <a:noFill/>
                    </a:lnR>
                    <a:lnT>
                      <a:noFill/>
                    </a:lnT>
                    <a:lnB>
                      <a:noFill/>
                    </a:lnB>
                  </a:tcPr>
                </a:tc>
                <a:extLst>
                  <a:ext uri="{0D108BD9-81ED-4DB2-BD59-A6C34878D82A}">
                    <a16:rowId xmlns:a16="http://schemas.microsoft.com/office/drawing/2014/main" val="919668197"/>
                  </a:ext>
                </a:extLst>
              </a:tr>
              <a:tr h="167628">
                <a:tc>
                  <a:txBody>
                    <a:bodyPr/>
                    <a:lstStyle/>
                    <a:p>
                      <a:pPr algn="l" fontAlgn="ctr"/>
                      <a:r>
                        <a:rPr lang="en-US" sz="1000" b="0" i="0" u="none" strike="noStrike">
                          <a:solidFill>
                            <a:srgbClr val="000000"/>
                          </a:solidFill>
                          <a:effectLst/>
                          <a:latin typeface="Granjon LT Std" panose="02050502070506020403" pitchFamily="18" charset="0"/>
                        </a:rPr>
                        <a:t>NEW MEXICO</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22</a:t>
                      </a:r>
                    </a:p>
                  </a:txBody>
                  <a:tcPr marL="4412" marR="4412" marT="4412" marB="0" anchor="b">
                    <a:lnL>
                      <a:noFill/>
                    </a:lnL>
                    <a:lnR>
                      <a:noFill/>
                    </a:lnR>
                    <a:lnT>
                      <a:noFill/>
                    </a:lnT>
                    <a:lnB>
                      <a:noFill/>
                    </a:lnB>
                  </a:tcPr>
                </a:tc>
                <a:extLst>
                  <a:ext uri="{0D108BD9-81ED-4DB2-BD59-A6C34878D82A}">
                    <a16:rowId xmlns:a16="http://schemas.microsoft.com/office/drawing/2014/main" val="1239243026"/>
                  </a:ext>
                </a:extLst>
              </a:tr>
              <a:tr h="167628">
                <a:tc>
                  <a:txBody>
                    <a:bodyPr/>
                    <a:lstStyle/>
                    <a:p>
                      <a:pPr algn="l" fontAlgn="ctr"/>
                      <a:r>
                        <a:rPr lang="en-US" sz="1000" b="0" i="0" u="none" strike="noStrike">
                          <a:solidFill>
                            <a:srgbClr val="000000"/>
                          </a:solidFill>
                          <a:effectLst/>
                          <a:latin typeface="Granjon LT Std" panose="02050502070506020403" pitchFamily="18" charset="0"/>
                        </a:rPr>
                        <a:t>NEBRASKA</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16</a:t>
                      </a:r>
                    </a:p>
                  </a:txBody>
                  <a:tcPr marL="4412" marR="4412" marT="4412" marB="0" anchor="b">
                    <a:lnL>
                      <a:noFill/>
                    </a:lnL>
                    <a:lnR>
                      <a:noFill/>
                    </a:lnR>
                    <a:lnT>
                      <a:noFill/>
                    </a:lnT>
                    <a:lnB>
                      <a:noFill/>
                    </a:lnB>
                  </a:tcPr>
                </a:tc>
                <a:extLst>
                  <a:ext uri="{0D108BD9-81ED-4DB2-BD59-A6C34878D82A}">
                    <a16:rowId xmlns:a16="http://schemas.microsoft.com/office/drawing/2014/main" val="2767934256"/>
                  </a:ext>
                </a:extLst>
              </a:tr>
              <a:tr h="167628">
                <a:tc>
                  <a:txBody>
                    <a:bodyPr/>
                    <a:lstStyle/>
                    <a:p>
                      <a:pPr algn="l" fontAlgn="ctr"/>
                      <a:r>
                        <a:rPr lang="en-US" sz="1000" b="0" i="0" u="none" strike="noStrike">
                          <a:solidFill>
                            <a:srgbClr val="000000"/>
                          </a:solidFill>
                          <a:effectLst/>
                          <a:latin typeface="Granjon LT Std" panose="02050502070506020403" pitchFamily="18" charset="0"/>
                        </a:rPr>
                        <a:t>WEST VIRGINIA</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16</a:t>
                      </a:r>
                    </a:p>
                  </a:txBody>
                  <a:tcPr marL="4412" marR="4412" marT="4412" marB="0" anchor="b">
                    <a:lnL>
                      <a:noFill/>
                    </a:lnL>
                    <a:lnR>
                      <a:noFill/>
                    </a:lnR>
                    <a:lnT>
                      <a:noFill/>
                    </a:lnT>
                    <a:lnB>
                      <a:noFill/>
                    </a:lnB>
                  </a:tcPr>
                </a:tc>
                <a:extLst>
                  <a:ext uri="{0D108BD9-81ED-4DB2-BD59-A6C34878D82A}">
                    <a16:rowId xmlns:a16="http://schemas.microsoft.com/office/drawing/2014/main" val="812460532"/>
                  </a:ext>
                </a:extLst>
              </a:tr>
              <a:tr h="167628">
                <a:tc>
                  <a:txBody>
                    <a:bodyPr/>
                    <a:lstStyle/>
                    <a:p>
                      <a:pPr algn="l" fontAlgn="ctr"/>
                      <a:r>
                        <a:rPr lang="en-US" sz="1000" b="0" i="0" u="none" strike="noStrike">
                          <a:solidFill>
                            <a:srgbClr val="000000"/>
                          </a:solidFill>
                          <a:effectLst/>
                          <a:latin typeface="Granjon LT Std" panose="02050502070506020403" pitchFamily="18" charset="0"/>
                        </a:rPr>
                        <a:t>IDAHO</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16</a:t>
                      </a:r>
                    </a:p>
                  </a:txBody>
                  <a:tcPr marL="4412" marR="4412" marT="4412" marB="0" anchor="b">
                    <a:lnL>
                      <a:noFill/>
                    </a:lnL>
                    <a:lnR>
                      <a:noFill/>
                    </a:lnR>
                    <a:lnT>
                      <a:noFill/>
                    </a:lnT>
                    <a:lnB>
                      <a:noFill/>
                    </a:lnB>
                  </a:tcPr>
                </a:tc>
                <a:extLst>
                  <a:ext uri="{0D108BD9-81ED-4DB2-BD59-A6C34878D82A}">
                    <a16:rowId xmlns:a16="http://schemas.microsoft.com/office/drawing/2014/main" val="780342342"/>
                  </a:ext>
                </a:extLst>
              </a:tr>
              <a:tr h="167628">
                <a:tc>
                  <a:txBody>
                    <a:bodyPr/>
                    <a:lstStyle/>
                    <a:p>
                      <a:pPr algn="l" fontAlgn="ctr"/>
                      <a:r>
                        <a:rPr lang="en-US" sz="1000" b="0" i="0" u="none" strike="noStrike">
                          <a:solidFill>
                            <a:srgbClr val="000000"/>
                          </a:solidFill>
                          <a:effectLst/>
                          <a:latin typeface="Granjon LT Std" panose="02050502070506020403" pitchFamily="18" charset="0"/>
                        </a:rPr>
                        <a:t>HAWAII</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10</a:t>
                      </a:r>
                    </a:p>
                  </a:txBody>
                  <a:tcPr marL="4412" marR="4412" marT="4412" marB="0" anchor="b">
                    <a:lnL>
                      <a:noFill/>
                    </a:lnL>
                    <a:lnR>
                      <a:noFill/>
                    </a:lnR>
                    <a:lnT>
                      <a:noFill/>
                    </a:lnT>
                    <a:lnB>
                      <a:noFill/>
                    </a:lnB>
                  </a:tcPr>
                </a:tc>
                <a:extLst>
                  <a:ext uri="{0D108BD9-81ED-4DB2-BD59-A6C34878D82A}">
                    <a16:rowId xmlns:a16="http://schemas.microsoft.com/office/drawing/2014/main" val="1257079602"/>
                  </a:ext>
                </a:extLst>
              </a:tr>
              <a:tr h="167628">
                <a:tc>
                  <a:txBody>
                    <a:bodyPr/>
                    <a:lstStyle/>
                    <a:p>
                      <a:pPr algn="l" fontAlgn="ctr"/>
                      <a:r>
                        <a:rPr lang="en-US" sz="1000" b="0" i="0" u="none" strike="noStrike">
                          <a:solidFill>
                            <a:srgbClr val="000000"/>
                          </a:solidFill>
                          <a:effectLst/>
                          <a:latin typeface="Granjon LT Std" panose="02050502070506020403" pitchFamily="18" charset="0"/>
                        </a:rPr>
                        <a:t>MAINE</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9</a:t>
                      </a:r>
                    </a:p>
                  </a:txBody>
                  <a:tcPr marL="4412" marR="4412" marT="4412" marB="0" anchor="b">
                    <a:lnL>
                      <a:noFill/>
                    </a:lnL>
                    <a:lnR>
                      <a:noFill/>
                    </a:lnR>
                    <a:lnT>
                      <a:noFill/>
                    </a:lnT>
                    <a:lnB>
                      <a:noFill/>
                    </a:lnB>
                  </a:tcPr>
                </a:tc>
                <a:extLst>
                  <a:ext uri="{0D108BD9-81ED-4DB2-BD59-A6C34878D82A}">
                    <a16:rowId xmlns:a16="http://schemas.microsoft.com/office/drawing/2014/main" val="26200514"/>
                  </a:ext>
                </a:extLst>
              </a:tr>
              <a:tr h="167628">
                <a:tc>
                  <a:txBody>
                    <a:bodyPr/>
                    <a:lstStyle/>
                    <a:p>
                      <a:pPr algn="l" fontAlgn="ctr"/>
                      <a:r>
                        <a:rPr lang="en-US" sz="1000" b="0" i="0" u="none" strike="noStrike">
                          <a:solidFill>
                            <a:srgbClr val="000000"/>
                          </a:solidFill>
                          <a:effectLst/>
                          <a:latin typeface="Granjon LT Std" panose="02050502070506020403" pitchFamily="18" charset="0"/>
                        </a:rPr>
                        <a:t>NEW HAMPSHIRE</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9</a:t>
                      </a:r>
                    </a:p>
                  </a:txBody>
                  <a:tcPr marL="4412" marR="4412" marT="4412" marB="0" anchor="b">
                    <a:lnL>
                      <a:noFill/>
                    </a:lnL>
                    <a:lnR>
                      <a:noFill/>
                    </a:lnR>
                    <a:lnT>
                      <a:noFill/>
                    </a:lnT>
                    <a:lnB>
                      <a:noFill/>
                    </a:lnB>
                  </a:tcPr>
                </a:tc>
                <a:extLst>
                  <a:ext uri="{0D108BD9-81ED-4DB2-BD59-A6C34878D82A}">
                    <a16:rowId xmlns:a16="http://schemas.microsoft.com/office/drawing/2014/main" val="452694274"/>
                  </a:ext>
                </a:extLst>
              </a:tr>
              <a:tr h="167628">
                <a:tc>
                  <a:txBody>
                    <a:bodyPr/>
                    <a:lstStyle/>
                    <a:p>
                      <a:pPr algn="l" fontAlgn="ctr"/>
                      <a:r>
                        <a:rPr lang="en-US" sz="1000" b="0" i="0" u="none" strike="noStrike">
                          <a:solidFill>
                            <a:srgbClr val="000000"/>
                          </a:solidFill>
                          <a:effectLst/>
                          <a:latin typeface="Granjon LT Std" panose="02050502070506020403" pitchFamily="18" charset="0"/>
                        </a:rPr>
                        <a:t>MONTANA</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9</a:t>
                      </a:r>
                    </a:p>
                  </a:txBody>
                  <a:tcPr marL="4412" marR="4412" marT="4412" marB="0" anchor="b">
                    <a:lnL>
                      <a:noFill/>
                    </a:lnL>
                    <a:lnR>
                      <a:noFill/>
                    </a:lnR>
                    <a:lnT>
                      <a:noFill/>
                    </a:lnT>
                    <a:lnB>
                      <a:noFill/>
                    </a:lnB>
                  </a:tcPr>
                </a:tc>
                <a:extLst>
                  <a:ext uri="{0D108BD9-81ED-4DB2-BD59-A6C34878D82A}">
                    <a16:rowId xmlns:a16="http://schemas.microsoft.com/office/drawing/2014/main" val="4033605761"/>
                  </a:ext>
                </a:extLst>
              </a:tr>
              <a:tr h="167628">
                <a:tc>
                  <a:txBody>
                    <a:bodyPr/>
                    <a:lstStyle/>
                    <a:p>
                      <a:pPr algn="l" fontAlgn="ctr"/>
                      <a:r>
                        <a:rPr lang="en-US" sz="1000" b="0" i="0" u="none" strike="noStrike">
                          <a:solidFill>
                            <a:srgbClr val="000000"/>
                          </a:solidFill>
                          <a:effectLst/>
                          <a:latin typeface="Granjon LT Std" panose="02050502070506020403" pitchFamily="18" charset="0"/>
                        </a:rPr>
                        <a:t>RHODE</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9</a:t>
                      </a:r>
                    </a:p>
                  </a:txBody>
                  <a:tcPr marL="4412" marR="4412" marT="4412" marB="0" anchor="b">
                    <a:lnL>
                      <a:noFill/>
                    </a:lnL>
                    <a:lnR>
                      <a:noFill/>
                    </a:lnR>
                    <a:lnT>
                      <a:noFill/>
                    </a:lnT>
                    <a:lnB>
                      <a:noFill/>
                    </a:lnB>
                  </a:tcPr>
                </a:tc>
                <a:extLst>
                  <a:ext uri="{0D108BD9-81ED-4DB2-BD59-A6C34878D82A}">
                    <a16:rowId xmlns:a16="http://schemas.microsoft.com/office/drawing/2014/main" val="104306466"/>
                  </a:ext>
                </a:extLst>
              </a:tr>
              <a:tr h="167628">
                <a:tc>
                  <a:txBody>
                    <a:bodyPr/>
                    <a:lstStyle/>
                    <a:p>
                      <a:pPr algn="l" fontAlgn="ctr"/>
                      <a:r>
                        <a:rPr lang="en-US" sz="1000" b="0" i="0" u="none" strike="noStrike">
                          <a:solidFill>
                            <a:srgbClr val="000000"/>
                          </a:solidFill>
                          <a:effectLst/>
                          <a:latin typeface="Granjon LT Std" panose="02050502070506020403" pitchFamily="18" charset="0"/>
                        </a:rPr>
                        <a:t>SOUTH DAKOTA</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8</a:t>
                      </a:r>
                    </a:p>
                  </a:txBody>
                  <a:tcPr marL="4412" marR="4412" marT="4412" marB="0" anchor="b">
                    <a:lnL>
                      <a:noFill/>
                    </a:lnL>
                    <a:lnR>
                      <a:noFill/>
                    </a:lnR>
                    <a:lnT>
                      <a:noFill/>
                    </a:lnT>
                    <a:lnB>
                      <a:noFill/>
                    </a:lnB>
                  </a:tcPr>
                </a:tc>
                <a:extLst>
                  <a:ext uri="{0D108BD9-81ED-4DB2-BD59-A6C34878D82A}">
                    <a16:rowId xmlns:a16="http://schemas.microsoft.com/office/drawing/2014/main" val="2424955472"/>
                  </a:ext>
                </a:extLst>
              </a:tr>
              <a:tr h="167628">
                <a:tc>
                  <a:txBody>
                    <a:bodyPr/>
                    <a:lstStyle/>
                    <a:p>
                      <a:pPr algn="l" fontAlgn="ctr"/>
                      <a:r>
                        <a:rPr lang="en-US" sz="1000" b="0" i="0" u="none" strike="noStrike">
                          <a:solidFill>
                            <a:srgbClr val="000000"/>
                          </a:solidFill>
                          <a:effectLst/>
                          <a:latin typeface="Granjon LT Std" panose="02050502070506020403" pitchFamily="18" charset="0"/>
                        </a:rPr>
                        <a:t>DELAWARE</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8</a:t>
                      </a:r>
                    </a:p>
                  </a:txBody>
                  <a:tcPr marL="4412" marR="4412" marT="4412" marB="0" anchor="b">
                    <a:lnL>
                      <a:noFill/>
                    </a:lnL>
                    <a:lnR>
                      <a:noFill/>
                    </a:lnR>
                    <a:lnT>
                      <a:noFill/>
                    </a:lnT>
                    <a:lnB>
                      <a:noFill/>
                    </a:lnB>
                  </a:tcPr>
                </a:tc>
                <a:extLst>
                  <a:ext uri="{0D108BD9-81ED-4DB2-BD59-A6C34878D82A}">
                    <a16:rowId xmlns:a16="http://schemas.microsoft.com/office/drawing/2014/main" val="3760367505"/>
                  </a:ext>
                </a:extLst>
              </a:tr>
              <a:tr h="167628">
                <a:tc>
                  <a:txBody>
                    <a:bodyPr/>
                    <a:lstStyle/>
                    <a:p>
                      <a:pPr algn="l" fontAlgn="b"/>
                      <a:r>
                        <a:rPr lang="en-US" sz="1000" b="0" i="0" u="none" strike="noStrike">
                          <a:solidFill>
                            <a:srgbClr val="000000"/>
                          </a:solidFill>
                          <a:effectLst/>
                          <a:latin typeface="Granjon LT Std" panose="02050502070506020403" pitchFamily="18" charset="0"/>
                        </a:rPr>
                        <a:t>ALASKA</a:t>
                      </a:r>
                    </a:p>
                  </a:txBody>
                  <a:tcPr marL="4412" marR="4412" marT="4412" marB="0" anchor="b">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7</a:t>
                      </a:r>
                    </a:p>
                  </a:txBody>
                  <a:tcPr marL="4412" marR="4412" marT="4412" marB="0" anchor="b">
                    <a:lnL>
                      <a:noFill/>
                    </a:lnL>
                    <a:lnR>
                      <a:noFill/>
                    </a:lnR>
                    <a:lnT>
                      <a:noFill/>
                    </a:lnT>
                    <a:lnB>
                      <a:noFill/>
                    </a:lnB>
                  </a:tcPr>
                </a:tc>
                <a:extLst>
                  <a:ext uri="{0D108BD9-81ED-4DB2-BD59-A6C34878D82A}">
                    <a16:rowId xmlns:a16="http://schemas.microsoft.com/office/drawing/2014/main" val="3414733020"/>
                  </a:ext>
                </a:extLst>
              </a:tr>
              <a:tr h="167628">
                <a:tc>
                  <a:txBody>
                    <a:bodyPr/>
                    <a:lstStyle/>
                    <a:p>
                      <a:pPr algn="l" fontAlgn="ctr"/>
                      <a:r>
                        <a:rPr lang="en-US" sz="1000" b="0" i="0" u="none" strike="noStrike">
                          <a:solidFill>
                            <a:srgbClr val="000000"/>
                          </a:solidFill>
                          <a:effectLst/>
                          <a:latin typeface="Granjon LT Std" panose="02050502070506020403" pitchFamily="18" charset="0"/>
                        </a:rPr>
                        <a:t>NORTH DAKOTA</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6</a:t>
                      </a:r>
                    </a:p>
                  </a:txBody>
                  <a:tcPr marL="4412" marR="4412" marT="4412" marB="0" anchor="b">
                    <a:lnL>
                      <a:noFill/>
                    </a:lnL>
                    <a:lnR>
                      <a:noFill/>
                    </a:lnR>
                    <a:lnT>
                      <a:noFill/>
                    </a:lnT>
                    <a:lnB>
                      <a:noFill/>
                    </a:lnB>
                  </a:tcPr>
                </a:tc>
                <a:extLst>
                  <a:ext uri="{0D108BD9-81ED-4DB2-BD59-A6C34878D82A}">
                    <a16:rowId xmlns:a16="http://schemas.microsoft.com/office/drawing/2014/main" val="1945745245"/>
                  </a:ext>
                </a:extLst>
              </a:tr>
              <a:tr h="167628">
                <a:tc>
                  <a:txBody>
                    <a:bodyPr/>
                    <a:lstStyle/>
                    <a:p>
                      <a:pPr algn="l" fontAlgn="ctr"/>
                      <a:r>
                        <a:rPr lang="en-US" sz="1000" b="0" i="0" u="none" strike="noStrike">
                          <a:solidFill>
                            <a:srgbClr val="000000"/>
                          </a:solidFill>
                          <a:effectLst/>
                          <a:latin typeface="Granjon LT Std" panose="02050502070506020403" pitchFamily="18" charset="0"/>
                        </a:rPr>
                        <a:t>DISTRICT OF COLUMBIA</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6</a:t>
                      </a:r>
                    </a:p>
                  </a:txBody>
                  <a:tcPr marL="4412" marR="4412" marT="4412" marB="0" anchor="b">
                    <a:lnL>
                      <a:noFill/>
                    </a:lnL>
                    <a:lnR>
                      <a:noFill/>
                    </a:lnR>
                    <a:lnT>
                      <a:noFill/>
                    </a:lnT>
                    <a:lnB>
                      <a:noFill/>
                    </a:lnB>
                  </a:tcPr>
                </a:tc>
                <a:extLst>
                  <a:ext uri="{0D108BD9-81ED-4DB2-BD59-A6C34878D82A}">
                    <a16:rowId xmlns:a16="http://schemas.microsoft.com/office/drawing/2014/main" val="1316617081"/>
                  </a:ext>
                </a:extLst>
              </a:tr>
              <a:tr h="167628">
                <a:tc>
                  <a:txBody>
                    <a:bodyPr/>
                    <a:lstStyle/>
                    <a:p>
                      <a:pPr algn="l" fontAlgn="ctr"/>
                      <a:r>
                        <a:rPr lang="en-US" sz="1000" b="0" i="0" u="none" strike="noStrike">
                          <a:solidFill>
                            <a:srgbClr val="000000"/>
                          </a:solidFill>
                          <a:effectLst/>
                          <a:latin typeface="Granjon LT Std" panose="02050502070506020403" pitchFamily="18" charset="0"/>
                        </a:rPr>
                        <a:t>WYOMING</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5</a:t>
                      </a:r>
                    </a:p>
                  </a:txBody>
                  <a:tcPr marL="4412" marR="4412" marT="4412" marB="0" anchor="b">
                    <a:lnL>
                      <a:noFill/>
                    </a:lnL>
                    <a:lnR>
                      <a:noFill/>
                    </a:lnR>
                    <a:lnT>
                      <a:noFill/>
                    </a:lnT>
                    <a:lnB>
                      <a:noFill/>
                    </a:lnB>
                  </a:tcPr>
                </a:tc>
                <a:extLst>
                  <a:ext uri="{0D108BD9-81ED-4DB2-BD59-A6C34878D82A}">
                    <a16:rowId xmlns:a16="http://schemas.microsoft.com/office/drawing/2014/main" val="681617508"/>
                  </a:ext>
                </a:extLst>
              </a:tr>
              <a:tr h="167628">
                <a:tc>
                  <a:txBody>
                    <a:bodyPr/>
                    <a:lstStyle/>
                    <a:p>
                      <a:pPr algn="l" fontAlgn="ctr"/>
                      <a:r>
                        <a:rPr lang="en-US" sz="1000" b="0" i="0" u="none" strike="noStrike">
                          <a:solidFill>
                            <a:srgbClr val="000000"/>
                          </a:solidFill>
                          <a:effectLst/>
                          <a:latin typeface="Granjon LT Std" panose="02050502070506020403" pitchFamily="18" charset="0"/>
                        </a:rPr>
                        <a:t>VERMONT</a:t>
                      </a:r>
                    </a:p>
                  </a:txBody>
                  <a:tcPr marL="4412" marR="4412" marT="4412" marB="0" anchor="ctr">
                    <a:lnL>
                      <a:noFill/>
                    </a:lnL>
                    <a:lnR>
                      <a:noFill/>
                    </a:lnR>
                    <a:lnT>
                      <a:noFill/>
                    </a:lnT>
                    <a:lnB>
                      <a:noFill/>
                    </a:lnB>
                  </a:tcPr>
                </a:tc>
                <a:tc>
                  <a:txBody>
                    <a:bodyPr/>
                    <a:lstStyle/>
                    <a:p>
                      <a:pPr algn="r" fontAlgn="b"/>
                      <a:r>
                        <a:rPr lang="en-US" sz="1000" b="0" i="0" u="none" strike="noStrike">
                          <a:solidFill>
                            <a:srgbClr val="000000"/>
                          </a:solidFill>
                          <a:effectLst/>
                          <a:latin typeface="Granjon LT Std" panose="02050502070506020403" pitchFamily="18" charset="0"/>
                        </a:rPr>
                        <a:t>4</a:t>
                      </a:r>
                    </a:p>
                  </a:txBody>
                  <a:tcPr marL="4412" marR="4412" marT="4412" marB="0" anchor="b">
                    <a:lnL>
                      <a:noFill/>
                    </a:lnL>
                    <a:lnR>
                      <a:noFill/>
                    </a:lnR>
                    <a:lnT>
                      <a:noFill/>
                    </a:lnT>
                    <a:lnB>
                      <a:noFill/>
                    </a:lnB>
                  </a:tcPr>
                </a:tc>
                <a:extLst>
                  <a:ext uri="{0D108BD9-81ED-4DB2-BD59-A6C34878D82A}">
                    <a16:rowId xmlns:a16="http://schemas.microsoft.com/office/drawing/2014/main" val="4027755842"/>
                  </a:ext>
                </a:extLst>
              </a:tr>
            </a:tbl>
          </a:graphicData>
        </a:graphic>
      </p:graphicFrame>
      <p:sp>
        <p:nvSpPr>
          <p:cNvPr id="8" name="Text Placeholder 9">
            <a:extLst>
              <a:ext uri="{FF2B5EF4-FFF2-40B4-BE49-F238E27FC236}">
                <a16:creationId xmlns:a16="http://schemas.microsoft.com/office/drawing/2014/main" id="{64F36D7A-C5D5-4AD2-95D1-D1014F964615}"/>
              </a:ext>
            </a:extLst>
          </p:cNvPr>
          <p:cNvSpPr txBox="1">
            <a:spLocks/>
          </p:cNvSpPr>
          <p:nvPr/>
        </p:nvSpPr>
        <p:spPr>
          <a:xfrm>
            <a:off x="1092828" y="875163"/>
            <a:ext cx="7339971"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0"/>
              <a:t>Governor’s emergency education relief fund estimates in millions</a:t>
            </a:r>
            <a:endParaRPr lang="en-US"/>
          </a:p>
        </p:txBody>
      </p:sp>
      <p:sp>
        <p:nvSpPr>
          <p:cNvPr id="9" name="Isosceles Triangle 8">
            <a:extLst>
              <a:ext uri="{FF2B5EF4-FFF2-40B4-BE49-F238E27FC236}">
                <a16:creationId xmlns:a16="http://schemas.microsoft.com/office/drawing/2014/main" id="{C1A81FA7-69A7-4E1D-B4B2-DB09AC5CA1B3}"/>
              </a:ext>
            </a:extLst>
          </p:cNvPr>
          <p:cNvSpPr/>
          <p:nvPr/>
        </p:nvSpPr>
        <p:spPr>
          <a:xfrm rot="5400000">
            <a:off x="851876" y="1024781"/>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Box 57">
            <a:extLst>
              <a:ext uri="{FF2B5EF4-FFF2-40B4-BE49-F238E27FC236}">
                <a16:creationId xmlns:a16="http://schemas.microsoft.com/office/drawing/2014/main" id="{AFF227BC-A57B-4743-A88D-DAAAE5D6DB0C}"/>
              </a:ext>
            </a:extLst>
          </p:cNvPr>
          <p:cNvSpPr txBox="1"/>
          <p:nvPr/>
        </p:nvSpPr>
        <p:spPr>
          <a:xfrm>
            <a:off x="6750042" y="639849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April 16</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39840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AF65B8-94D5-41BE-A39A-B8CF66F4A57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rot="16200000" flipH="1">
            <a:off x="1039092" y="-1052945"/>
            <a:ext cx="7065817" cy="9144000"/>
          </a:xfrm>
          <a:prstGeom prst="rect">
            <a:avLst/>
          </a:prstGeom>
        </p:spPr>
      </p:pic>
      <p:sp>
        <p:nvSpPr>
          <p:cNvPr id="4" name="TextBox 3">
            <a:extLst>
              <a:ext uri="{FF2B5EF4-FFF2-40B4-BE49-F238E27FC236}">
                <a16:creationId xmlns:a16="http://schemas.microsoft.com/office/drawing/2014/main" id="{16532A20-A949-40E9-9066-830D105B4D1D}"/>
              </a:ext>
            </a:extLst>
          </p:cNvPr>
          <p:cNvSpPr txBox="1"/>
          <p:nvPr/>
        </p:nvSpPr>
        <p:spPr>
          <a:xfrm>
            <a:off x="1976120" y="2767700"/>
            <a:ext cx="5191760" cy="1107996"/>
          </a:xfrm>
          <a:prstGeom prst="rect">
            <a:avLst/>
          </a:prstGeom>
          <a:noFill/>
        </p:spPr>
        <p:txBody>
          <a:bodyPr wrap="square" rtlCol="0">
            <a:spAutoFit/>
          </a:bodyPr>
          <a:lstStyle/>
          <a:p>
            <a:pPr algn="ctr"/>
            <a:r>
              <a:rPr lang="en-US" sz="6600" cap="all" spc="300">
                <a:solidFill>
                  <a:schemeClr val="bg1"/>
                </a:solidFill>
                <a:latin typeface="Agenda" panose="02000603040000020004" pitchFamily="2" charset="0"/>
              </a:rPr>
              <a:t>Discussion</a:t>
            </a:r>
          </a:p>
        </p:txBody>
      </p:sp>
      <p:sp>
        <p:nvSpPr>
          <p:cNvPr id="5" name="Rectangle 4">
            <a:extLst>
              <a:ext uri="{FF2B5EF4-FFF2-40B4-BE49-F238E27FC236}">
                <a16:creationId xmlns:a16="http://schemas.microsoft.com/office/drawing/2014/main" id="{1DB8861B-05BF-4083-9566-19D542C2676F}"/>
              </a:ext>
            </a:extLst>
          </p:cNvPr>
          <p:cNvSpPr/>
          <p:nvPr/>
        </p:nvSpPr>
        <p:spPr>
          <a:xfrm>
            <a:off x="407777" y="363894"/>
            <a:ext cx="8325676" cy="5915608"/>
          </a:xfrm>
          <a:prstGeom prst="rect">
            <a:avLst/>
          </a:prstGeom>
          <a:noFill/>
          <a:ln w="19050">
            <a:solidFill>
              <a:schemeClr val="bg1">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293081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1F51B09-C67E-4484-A57E-0A6402889930}"/>
              </a:ext>
            </a:extLst>
          </p:cNvPr>
          <p:cNvGrpSpPr/>
          <p:nvPr/>
        </p:nvGrpSpPr>
        <p:grpSpPr>
          <a:xfrm>
            <a:off x="913616" y="1779562"/>
            <a:ext cx="7003128" cy="4264952"/>
            <a:chOff x="913616" y="1779562"/>
            <a:chExt cx="7003128" cy="4264952"/>
          </a:xfrm>
        </p:grpSpPr>
        <p:sp>
          <p:nvSpPr>
            <p:cNvPr id="3" name="Straight Connector 2">
              <a:extLst>
                <a:ext uri="{FF2B5EF4-FFF2-40B4-BE49-F238E27FC236}">
                  <a16:creationId xmlns:a16="http://schemas.microsoft.com/office/drawing/2014/main" id="{15D06C21-EF8C-455A-B5D1-2456531AAE1F}"/>
                </a:ext>
              </a:extLst>
            </p:cNvPr>
            <p:cNvSpPr/>
            <p:nvPr/>
          </p:nvSpPr>
          <p:spPr>
            <a:xfrm>
              <a:off x="913616" y="1779562"/>
              <a:ext cx="7003128" cy="0"/>
            </a:xfrm>
            <a:prstGeom prst="lin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Freeform: Shape 6">
              <a:extLst>
                <a:ext uri="{FF2B5EF4-FFF2-40B4-BE49-F238E27FC236}">
                  <a16:creationId xmlns:a16="http://schemas.microsoft.com/office/drawing/2014/main" id="{6BE46C53-C47B-4C92-B860-1BD75F7CA301}"/>
                </a:ext>
              </a:extLst>
            </p:cNvPr>
            <p:cNvSpPr/>
            <p:nvPr/>
          </p:nvSpPr>
          <p:spPr>
            <a:xfrm>
              <a:off x="913616" y="1779562"/>
              <a:ext cx="1400625" cy="2132476"/>
            </a:xfrm>
            <a:custGeom>
              <a:avLst/>
              <a:gdLst>
                <a:gd name="connsiteX0" fmla="*/ 0 w 1400625"/>
                <a:gd name="connsiteY0" fmla="*/ 0 h 2132476"/>
                <a:gd name="connsiteX1" fmla="*/ 1400625 w 1400625"/>
                <a:gd name="connsiteY1" fmla="*/ 0 h 2132476"/>
                <a:gd name="connsiteX2" fmla="*/ 1400625 w 1400625"/>
                <a:gd name="connsiteY2" fmla="*/ 2132476 h 2132476"/>
                <a:gd name="connsiteX3" fmla="*/ 0 w 1400625"/>
                <a:gd name="connsiteY3" fmla="*/ 2132476 h 2132476"/>
                <a:gd name="connsiteX4" fmla="*/ 0 w 1400625"/>
                <a:gd name="connsiteY4" fmla="*/ 0 h 213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0625" h="2132476">
                  <a:moveTo>
                    <a:pt x="0" y="0"/>
                  </a:moveTo>
                  <a:lnTo>
                    <a:pt x="1400625" y="0"/>
                  </a:lnTo>
                  <a:lnTo>
                    <a:pt x="1400625" y="2132476"/>
                  </a:lnTo>
                  <a:lnTo>
                    <a:pt x="0" y="213247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cap="all" spc="100" baseline="0">
                  <a:latin typeface="Granjon LT Std" panose="02050502070506020403" pitchFamily="18" charset="0"/>
                </a:rPr>
                <a:t>Ongoing project impact</a:t>
              </a:r>
            </a:p>
          </p:txBody>
        </p:sp>
        <p:sp>
          <p:nvSpPr>
            <p:cNvPr id="9" name="Freeform: Shape 8">
              <a:extLst>
                <a:ext uri="{FF2B5EF4-FFF2-40B4-BE49-F238E27FC236}">
                  <a16:creationId xmlns:a16="http://schemas.microsoft.com/office/drawing/2014/main" id="{CD68EC72-7AE0-4DA1-BAF8-06D90B046336}"/>
                </a:ext>
              </a:extLst>
            </p:cNvPr>
            <p:cNvSpPr/>
            <p:nvPr/>
          </p:nvSpPr>
          <p:spPr>
            <a:xfrm>
              <a:off x="2305201" y="1875932"/>
              <a:ext cx="5497455" cy="1936721"/>
            </a:xfrm>
            <a:custGeom>
              <a:avLst/>
              <a:gdLst>
                <a:gd name="connsiteX0" fmla="*/ 0 w 5497455"/>
                <a:gd name="connsiteY0" fmla="*/ 0 h 1936721"/>
                <a:gd name="connsiteX1" fmla="*/ 5497455 w 5497455"/>
                <a:gd name="connsiteY1" fmla="*/ 0 h 1936721"/>
                <a:gd name="connsiteX2" fmla="*/ 5497455 w 5497455"/>
                <a:gd name="connsiteY2" fmla="*/ 1936721 h 1936721"/>
                <a:gd name="connsiteX3" fmla="*/ 0 w 5497455"/>
                <a:gd name="connsiteY3" fmla="*/ 1936721 h 1936721"/>
                <a:gd name="connsiteX4" fmla="*/ 0 w 5497455"/>
                <a:gd name="connsiteY4" fmla="*/ 0 h 1936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455" h="1936721">
                  <a:moveTo>
                    <a:pt x="0" y="0"/>
                  </a:moveTo>
                  <a:lnTo>
                    <a:pt x="5497455" y="0"/>
                  </a:lnTo>
                  <a:lnTo>
                    <a:pt x="5497455" y="1936721"/>
                  </a:lnTo>
                  <a:lnTo>
                    <a:pt x="0" y="19367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spc="100">
                  <a:latin typeface="Granjon LT Std" panose="02050502070506020403" pitchFamily="18" charset="0"/>
                </a:rPr>
                <a:t>Examples of current capital project delays and how you are addressing them</a:t>
              </a:r>
            </a:p>
          </p:txBody>
        </p:sp>
        <p:sp>
          <p:nvSpPr>
            <p:cNvPr id="10" name="Straight Connector 9">
              <a:extLst>
                <a:ext uri="{FF2B5EF4-FFF2-40B4-BE49-F238E27FC236}">
                  <a16:creationId xmlns:a16="http://schemas.microsoft.com/office/drawing/2014/main" id="{712E8366-FDCF-4D7D-A87C-B913C7B92E81}"/>
                </a:ext>
              </a:extLst>
            </p:cNvPr>
            <p:cNvSpPr/>
            <p:nvPr/>
          </p:nvSpPr>
          <p:spPr>
            <a:xfrm>
              <a:off x="2314241" y="3242774"/>
              <a:ext cx="5602502" cy="0"/>
            </a:xfrm>
            <a:prstGeom prst="line">
              <a:avLst/>
            </a:prstGeom>
          </p:spPr>
          <p:style>
            <a:lnRef idx="2">
              <a:schemeClr val="accent1">
                <a:tint val="50000"/>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1" name="Straight Connector 10">
              <a:extLst>
                <a:ext uri="{FF2B5EF4-FFF2-40B4-BE49-F238E27FC236}">
                  <a16:creationId xmlns:a16="http://schemas.microsoft.com/office/drawing/2014/main" id="{1CE5467A-C5B5-4142-9D97-7A2EF6EB46E7}"/>
                </a:ext>
              </a:extLst>
            </p:cNvPr>
            <p:cNvSpPr/>
            <p:nvPr/>
          </p:nvSpPr>
          <p:spPr>
            <a:xfrm>
              <a:off x="913616" y="3016111"/>
              <a:ext cx="7003128" cy="0"/>
            </a:xfrm>
            <a:prstGeom prst="lin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Freeform: Shape 11">
              <a:extLst>
                <a:ext uri="{FF2B5EF4-FFF2-40B4-BE49-F238E27FC236}">
                  <a16:creationId xmlns:a16="http://schemas.microsoft.com/office/drawing/2014/main" id="{6D6945CB-09F1-4579-8633-1CEEA40A0548}"/>
                </a:ext>
              </a:extLst>
            </p:cNvPr>
            <p:cNvSpPr/>
            <p:nvPr/>
          </p:nvSpPr>
          <p:spPr>
            <a:xfrm>
              <a:off x="913616" y="3912038"/>
              <a:ext cx="1400625" cy="2132476"/>
            </a:xfrm>
            <a:custGeom>
              <a:avLst/>
              <a:gdLst>
                <a:gd name="connsiteX0" fmla="*/ 0 w 1400625"/>
                <a:gd name="connsiteY0" fmla="*/ 0 h 2132476"/>
                <a:gd name="connsiteX1" fmla="*/ 1400625 w 1400625"/>
                <a:gd name="connsiteY1" fmla="*/ 0 h 2132476"/>
                <a:gd name="connsiteX2" fmla="*/ 1400625 w 1400625"/>
                <a:gd name="connsiteY2" fmla="*/ 2132476 h 2132476"/>
                <a:gd name="connsiteX3" fmla="*/ 0 w 1400625"/>
                <a:gd name="connsiteY3" fmla="*/ 2132476 h 2132476"/>
                <a:gd name="connsiteX4" fmla="*/ 0 w 1400625"/>
                <a:gd name="connsiteY4" fmla="*/ 0 h 213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0625" h="2132476">
                  <a:moveTo>
                    <a:pt x="0" y="0"/>
                  </a:moveTo>
                  <a:lnTo>
                    <a:pt x="1400625" y="0"/>
                  </a:lnTo>
                  <a:lnTo>
                    <a:pt x="1400625" y="2132476"/>
                  </a:lnTo>
                  <a:lnTo>
                    <a:pt x="0" y="213247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cap="all" spc="100" baseline="0">
                  <a:latin typeface="Granjon LT Std" panose="02050502070506020403" pitchFamily="18" charset="0"/>
                </a:rPr>
                <a:t>Future plans &amp; funding</a:t>
              </a:r>
            </a:p>
          </p:txBody>
        </p:sp>
        <p:sp>
          <p:nvSpPr>
            <p:cNvPr id="13" name="Freeform: Shape 12">
              <a:extLst>
                <a:ext uri="{FF2B5EF4-FFF2-40B4-BE49-F238E27FC236}">
                  <a16:creationId xmlns:a16="http://schemas.microsoft.com/office/drawing/2014/main" id="{F537A1EF-31CE-4B29-8AB2-B70BE7AEE8C6}"/>
                </a:ext>
              </a:extLst>
            </p:cNvPr>
            <p:cNvSpPr/>
            <p:nvPr/>
          </p:nvSpPr>
          <p:spPr>
            <a:xfrm>
              <a:off x="2305201" y="3311292"/>
              <a:ext cx="5497455" cy="501361"/>
            </a:xfrm>
            <a:custGeom>
              <a:avLst/>
              <a:gdLst>
                <a:gd name="connsiteX0" fmla="*/ 0 w 5497455"/>
                <a:gd name="connsiteY0" fmla="*/ 0 h 501361"/>
                <a:gd name="connsiteX1" fmla="*/ 5497455 w 5497455"/>
                <a:gd name="connsiteY1" fmla="*/ 0 h 501361"/>
                <a:gd name="connsiteX2" fmla="*/ 5497455 w 5497455"/>
                <a:gd name="connsiteY2" fmla="*/ 501361 h 501361"/>
                <a:gd name="connsiteX3" fmla="*/ 0 w 5497455"/>
                <a:gd name="connsiteY3" fmla="*/ 501361 h 501361"/>
                <a:gd name="connsiteX4" fmla="*/ 0 w 5497455"/>
                <a:gd name="connsiteY4" fmla="*/ 0 h 501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455" h="501361">
                  <a:moveTo>
                    <a:pt x="0" y="0"/>
                  </a:moveTo>
                  <a:lnTo>
                    <a:pt x="5497455" y="0"/>
                  </a:lnTo>
                  <a:lnTo>
                    <a:pt x="5497455" y="501361"/>
                  </a:lnTo>
                  <a:lnTo>
                    <a:pt x="0" y="50136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spc="100" baseline="0">
                  <a:latin typeface="Granjon LT Std" panose="02050502070506020403" pitchFamily="18" charset="0"/>
                </a:rPr>
                <a:t>Were you planning for a November bond election? What are your current plans?</a:t>
              </a:r>
            </a:p>
          </p:txBody>
        </p:sp>
        <p:sp>
          <p:nvSpPr>
            <p:cNvPr id="14" name="Straight Connector 13">
              <a:extLst>
                <a:ext uri="{FF2B5EF4-FFF2-40B4-BE49-F238E27FC236}">
                  <a16:creationId xmlns:a16="http://schemas.microsoft.com/office/drawing/2014/main" id="{9C662961-3F95-45DB-A355-ED25F7876E71}"/>
                </a:ext>
              </a:extLst>
            </p:cNvPr>
            <p:cNvSpPr/>
            <p:nvPr/>
          </p:nvSpPr>
          <p:spPr>
            <a:xfrm>
              <a:off x="2305202" y="3912038"/>
              <a:ext cx="5602502" cy="0"/>
            </a:xfrm>
            <a:prstGeom prst="line">
              <a:avLst/>
            </a:prstGeom>
          </p:spPr>
          <p:style>
            <a:lnRef idx="2">
              <a:schemeClr val="accent1">
                <a:tint val="50000"/>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5" name="Freeform: Shape 14">
              <a:extLst>
                <a:ext uri="{FF2B5EF4-FFF2-40B4-BE49-F238E27FC236}">
                  <a16:creationId xmlns:a16="http://schemas.microsoft.com/office/drawing/2014/main" id="{12346391-ADA4-4EE9-8EA5-39398DD32E22}"/>
                </a:ext>
              </a:extLst>
            </p:cNvPr>
            <p:cNvSpPr/>
            <p:nvPr/>
          </p:nvSpPr>
          <p:spPr>
            <a:xfrm>
              <a:off x="2314241" y="3994814"/>
              <a:ext cx="5497455" cy="501361"/>
            </a:xfrm>
            <a:custGeom>
              <a:avLst/>
              <a:gdLst>
                <a:gd name="connsiteX0" fmla="*/ 0 w 5497455"/>
                <a:gd name="connsiteY0" fmla="*/ 0 h 501361"/>
                <a:gd name="connsiteX1" fmla="*/ 5497455 w 5497455"/>
                <a:gd name="connsiteY1" fmla="*/ 0 h 501361"/>
                <a:gd name="connsiteX2" fmla="*/ 5497455 w 5497455"/>
                <a:gd name="connsiteY2" fmla="*/ 501361 h 501361"/>
                <a:gd name="connsiteX3" fmla="*/ 0 w 5497455"/>
                <a:gd name="connsiteY3" fmla="*/ 501361 h 501361"/>
                <a:gd name="connsiteX4" fmla="*/ 0 w 5497455"/>
                <a:gd name="connsiteY4" fmla="*/ 0 h 501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455" h="501361">
                  <a:moveTo>
                    <a:pt x="0" y="0"/>
                  </a:moveTo>
                  <a:lnTo>
                    <a:pt x="5497455" y="0"/>
                  </a:lnTo>
                  <a:lnTo>
                    <a:pt x="5497455" y="501361"/>
                  </a:lnTo>
                  <a:lnTo>
                    <a:pt x="0" y="50136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spc="100" baseline="0">
                  <a:latin typeface="Granjon LT Std" panose="02050502070506020403" pitchFamily="18" charset="0"/>
                </a:rPr>
                <a:t>Are there facility-related studies or projects you are doing now </a:t>
              </a:r>
              <a:r>
                <a:rPr lang="en-US" sz="1500" spc="100">
                  <a:latin typeface="Granjon LT Std" panose="02050502070506020403" pitchFamily="18" charset="0"/>
                </a:rPr>
                <a:t>while schools are empty that</a:t>
              </a:r>
              <a:r>
                <a:rPr lang="en-US" sz="1500" kern="1200" spc="100" baseline="0">
                  <a:latin typeface="Granjon LT Std" panose="02050502070506020403" pitchFamily="18" charset="0"/>
                </a:rPr>
                <a:t> you couldn’t have done the same way while your buildings were occupied? </a:t>
              </a:r>
            </a:p>
          </p:txBody>
        </p:sp>
        <p:sp>
          <p:nvSpPr>
            <p:cNvPr id="16" name="Straight Connector 15">
              <a:extLst>
                <a:ext uri="{FF2B5EF4-FFF2-40B4-BE49-F238E27FC236}">
                  <a16:creationId xmlns:a16="http://schemas.microsoft.com/office/drawing/2014/main" id="{E42BFDEC-7A76-4606-B59F-552C943F44D3}"/>
                </a:ext>
              </a:extLst>
            </p:cNvPr>
            <p:cNvSpPr/>
            <p:nvPr/>
          </p:nvSpPr>
          <p:spPr>
            <a:xfrm>
              <a:off x="2305203" y="4715514"/>
              <a:ext cx="5602502" cy="0"/>
            </a:xfrm>
            <a:prstGeom prst="line">
              <a:avLst/>
            </a:prstGeom>
          </p:spPr>
          <p:style>
            <a:lnRef idx="2">
              <a:schemeClr val="accent1">
                <a:tint val="50000"/>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7" name="Freeform: Shape 16">
              <a:extLst>
                <a:ext uri="{FF2B5EF4-FFF2-40B4-BE49-F238E27FC236}">
                  <a16:creationId xmlns:a16="http://schemas.microsoft.com/office/drawing/2014/main" id="{FF8E9A02-4295-4631-AB31-813A6E37D39D}"/>
                </a:ext>
              </a:extLst>
            </p:cNvPr>
            <p:cNvSpPr/>
            <p:nvPr/>
          </p:nvSpPr>
          <p:spPr>
            <a:xfrm>
              <a:off x="2305202" y="4805671"/>
              <a:ext cx="5497455" cy="501361"/>
            </a:xfrm>
            <a:custGeom>
              <a:avLst/>
              <a:gdLst>
                <a:gd name="connsiteX0" fmla="*/ 0 w 5497455"/>
                <a:gd name="connsiteY0" fmla="*/ 0 h 501361"/>
                <a:gd name="connsiteX1" fmla="*/ 5497455 w 5497455"/>
                <a:gd name="connsiteY1" fmla="*/ 0 h 501361"/>
                <a:gd name="connsiteX2" fmla="*/ 5497455 w 5497455"/>
                <a:gd name="connsiteY2" fmla="*/ 501361 h 501361"/>
                <a:gd name="connsiteX3" fmla="*/ 0 w 5497455"/>
                <a:gd name="connsiteY3" fmla="*/ 501361 h 501361"/>
                <a:gd name="connsiteX4" fmla="*/ 0 w 5497455"/>
                <a:gd name="connsiteY4" fmla="*/ 0 h 501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455" h="501361">
                  <a:moveTo>
                    <a:pt x="0" y="0"/>
                  </a:moveTo>
                  <a:lnTo>
                    <a:pt x="5497455" y="0"/>
                  </a:lnTo>
                  <a:lnTo>
                    <a:pt x="5497455" y="501361"/>
                  </a:lnTo>
                  <a:lnTo>
                    <a:pt x="0" y="50136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spc="100" baseline="0">
                  <a:latin typeface="Granjon LT Std" panose="02050502070506020403" pitchFamily="18" charset="0"/>
                </a:rPr>
                <a:t>What have you learned about your technology device needs? Your infrastructure needs?</a:t>
              </a:r>
            </a:p>
          </p:txBody>
        </p:sp>
        <p:sp>
          <p:nvSpPr>
            <p:cNvPr id="18" name="Straight Connector 17">
              <a:extLst>
                <a:ext uri="{FF2B5EF4-FFF2-40B4-BE49-F238E27FC236}">
                  <a16:creationId xmlns:a16="http://schemas.microsoft.com/office/drawing/2014/main" id="{38CF4112-B65D-4FF7-A5EA-4D6701EDCC88}"/>
                </a:ext>
              </a:extLst>
            </p:cNvPr>
            <p:cNvSpPr/>
            <p:nvPr/>
          </p:nvSpPr>
          <p:spPr>
            <a:xfrm>
              <a:off x="2305202" y="5380488"/>
              <a:ext cx="5602502" cy="0"/>
            </a:xfrm>
            <a:prstGeom prst="line">
              <a:avLst/>
            </a:prstGeom>
          </p:spPr>
          <p:style>
            <a:lnRef idx="2">
              <a:schemeClr val="accent1">
                <a:tint val="50000"/>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9" name="Freeform: Shape 18">
              <a:extLst>
                <a:ext uri="{FF2B5EF4-FFF2-40B4-BE49-F238E27FC236}">
                  <a16:creationId xmlns:a16="http://schemas.microsoft.com/office/drawing/2014/main" id="{49821408-952A-4B63-8ECD-454DDFB511B4}"/>
                </a:ext>
              </a:extLst>
            </p:cNvPr>
            <p:cNvSpPr/>
            <p:nvPr/>
          </p:nvSpPr>
          <p:spPr>
            <a:xfrm>
              <a:off x="2305202" y="5443170"/>
              <a:ext cx="5497455" cy="501361"/>
            </a:xfrm>
            <a:custGeom>
              <a:avLst/>
              <a:gdLst>
                <a:gd name="connsiteX0" fmla="*/ 0 w 5497455"/>
                <a:gd name="connsiteY0" fmla="*/ 0 h 501361"/>
                <a:gd name="connsiteX1" fmla="*/ 5497455 w 5497455"/>
                <a:gd name="connsiteY1" fmla="*/ 0 h 501361"/>
                <a:gd name="connsiteX2" fmla="*/ 5497455 w 5497455"/>
                <a:gd name="connsiteY2" fmla="*/ 501361 h 501361"/>
                <a:gd name="connsiteX3" fmla="*/ 0 w 5497455"/>
                <a:gd name="connsiteY3" fmla="*/ 501361 h 501361"/>
                <a:gd name="connsiteX4" fmla="*/ 0 w 5497455"/>
                <a:gd name="connsiteY4" fmla="*/ 0 h 501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455" h="501361">
                  <a:moveTo>
                    <a:pt x="0" y="0"/>
                  </a:moveTo>
                  <a:lnTo>
                    <a:pt x="5497455" y="0"/>
                  </a:lnTo>
                  <a:lnTo>
                    <a:pt x="5497455" y="501361"/>
                  </a:lnTo>
                  <a:lnTo>
                    <a:pt x="0" y="50136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spc="100" baseline="0">
                  <a:latin typeface="Granjon LT Std" panose="02050502070506020403" pitchFamily="18" charset="0"/>
                </a:rPr>
                <a:t>How might you petition your governor’s office for use of CARES funding?</a:t>
              </a:r>
            </a:p>
          </p:txBody>
        </p:sp>
        <p:sp>
          <p:nvSpPr>
            <p:cNvPr id="20" name="Straight Connector 19">
              <a:extLst>
                <a:ext uri="{FF2B5EF4-FFF2-40B4-BE49-F238E27FC236}">
                  <a16:creationId xmlns:a16="http://schemas.microsoft.com/office/drawing/2014/main" id="{408BE9FF-CE5B-44D5-99AD-358A00E1BA17}"/>
                </a:ext>
              </a:extLst>
            </p:cNvPr>
            <p:cNvSpPr/>
            <p:nvPr/>
          </p:nvSpPr>
          <p:spPr>
            <a:xfrm>
              <a:off x="2314241" y="6017754"/>
              <a:ext cx="5602502" cy="0"/>
            </a:xfrm>
            <a:prstGeom prst="line">
              <a:avLst/>
            </a:prstGeom>
          </p:spPr>
          <p:style>
            <a:lnRef idx="2">
              <a:schemeClr val="accent1">
                <a:tint val="50000"/>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grpSp>
      <p:sp>
        <p:nvSpPr>
          <p:cNvPr id="4" name="Text Placeholder 9">
            <a:extLst>
              <a:ext uri="{FF2B5EF4-FFF2-40B4-BE49-F238E27FC236}">
                <a16:creationId xmlns:a16="http://schemas.microsoft.com/office/drawing/2014/main" id="{03D0B171-566D-4CFF-8E4C-B460A92C417A}"/>
              </a:ext>
            </a:extLst>
          </p:cNvPr>
          <p:cNvSpPr txBox="1">
            <a:spLocks/>
          </p:cNvSpPr>
          <p:nvPr/>
        </p:nvSpPr>
        <p:spPr>
          <a:xfrm>
            <a:off x="1092829" y="875163"/>
            <a:ext cx="7003128"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0"/>
              <a:t>Capital planning discussion</a:t>
            </a:r>
            <a:endParaRPr lang="en-US"/>
          </a:p>
        </p:txBody>
      </p:sp>
      <p:sp>
        <p:nvSpPr>
          <p:cNvPr id="5" name="Isosceles Triangle 4">
            <a:extLst>
              <a:ext uri="{FF2B5EF4-FFF2-40B4-BE49-F238E27FC236}">
                <a16:creationId xmlns:a16="http://schemas.microsoft.com/office/drawing/2014/main" id="{A4B9FD26-9FD0-4D64-B2A2-6C05418CAA57}"/>
              </a:ext>
            </a:extLst>
          </p:cNvPr>
          <p:cNvSpPr/>
          <p:nvPr/>
        </p:nvSpPr>
        <p:spPr>
          <a:xfrm rot="5400000">
            <a:off x="851876" y="1024781"/>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Box 57">
            <a:extLst>
              <a:ext uri="{FF2B5EF4-FFF2-40B4-BE49-F238E27FC236}">
                <a16:creationId xmlns:a16="http://schemas.microsoft.com/office/drawing/2014/main" id="{E1EAD54B-8CB9-4BE3-93D4-0C60E07EC96E}"/>
              </a:ext>
            </a:extLst>
          </p:cNvPr>
          <p:cNvSpPr txBox="1"/>
          <p:nvPr/>
        </p:nvSpPr>
        <p:spPr>
          <a:xfrm>
            <a:off x="6999423" y="6490858"/>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April 16</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51602258"/>
      </p:ext>
    </p:extLst>
  </p:cSld>
  <p:clrMapOvr>
    <a:masterClrMapping/>
  </p:clrMapOvr>
</p:sld>
</file>

<file path=ppt/theme/theme1.xml><?xml version="1.0" encoding="utf-8"?>
<a:theme xmlns:a="http://schemas.openxmlformats.org/drawingml/2006/main" name="Master PPT Template_FN">
  <a:themeElements>
    <a:clrScheme name="CS Custom">
      <a:dk1>
        <a:sysClr val="windowText" lastClr="000000"/>
      </a:dk1>
      <a:lt1>
        <a:sysClr val="window" lastClr="FFFFFF"/>
      </a:lt1>
      <a:dk2>
        <a:srgbClr val="676A55"/>
      </a:dk2>
      <a:lt2>
        <a:srgbClr val="EAEBDE"/>
      </a:lt2>
      <a:accent1>
        <a:srgbClr val="7C2529"/>
      </a:accent1>
      <a:accent2>
        <a:srgbClr val="215968"/>
      </a:accent2>
      <a:accent3>
        <a:srgbClr val="5A5B5B"/>
      </a:accent3>
      <a:accent4>
        <a:srgbClr val="403152"/>
      </a:accent4>
      <a:accent5>
        <a:srgbClr val="4F6228"/>
      </a:accent5>
      <a:accent6>
        <a:srgbClr val="948A54"/>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DE9931D70760A4CB81C725B3E29FB86" ma:contentTypeVersion="15" ma:contentTypeDescription="Create a new document." ma:contentTypeScope="" ma:versionID="6b5bc8450cfb227de36116ca8f3e3930">
  <xsd:schema xmlns:xsd="http://www.w3.org/2001/XMLSchema" xmlns:xs="http://www.w3.org/2001/XMLSchema" xmlns:p="http://schemas.microsoft.com/office/2006/metadata/properties" xmlns:ns3="68407250-c5c0-49f0-82cc-d9aa2cb84019" xmlns:ns4="a9d27d67-8cda-4d6f-882e-803192b80fbf" targetNamespace="http://schemas.microsoft.com/office/2006/metadata/properties" ma:root="true" ma:fieldsID="bacfb641f79b87e60544295c97941edb" ns3:_="" ns4:_="">
    <xsd:import namespace="68407250-c5c0-49f0-82cc-d9aa2cb84019"/>
    <xsd:import namespace="a9d27d67-8cda-4d6f-882e-803192b80fbf"/>
    <xsd:element name="properties">
      <xsd:complexType>
        <xsd:sequence>
          <xsd:element name="documentManagement">
            <xsd:complexType>
              <xsd:all>
                <xsd:element ref="ns3:SharedWithUsers" minOccurs="0"/>
                <xsd:element ref="ns3:SharedWithDetails" minOccurs="0"/>
                <xsd:element ref="ns3:SharingHintHash"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8407250-c5c0-49f0-82cc-d9aa2cb8401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9d27d67-8cda-4d6f-882e-803192b80fbf"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C31D7EC-A272-464E-8D8A-BF514A881BCB}">
  <ds:schemaRefs>
    <ds:schemaRef ds:uri="http://schemas.microsoft.com/sharepoint/v3/contenttype/forms"/>
  </ds:schemaRefs>
</ds:datastoreItem>
</file>

<file path=customXml/itemProps2.xml><?xml version="1.0" encoding="utf-8"?>
<ds:datastoreItem xmlns:ds="http://schemas.openxmlformats.org/officeDocument/2006/customXml" ds:itemID="{F8F8DA02-1186-4D13-8B33-E3145C32AA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8407250-c5c0-49f0-82cc-d9aa2cb84019"/>
    <ds:schemaRef ds:uri="a9d27d67-8cda-4d6f-882e-803192b80fb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26F783-A94C-4C5C-BB15-2823A924E28B}">
  <ds:schemaRefs>
    <ds:schemaRef ds:uri="http://purl.org/dc/terms/"/>
    <ds:schemaRef ds:uri="a9d27d67-8cda-4d6f-882e-803192b80fbf"/>
    <ds:schemaRef ds:uri="http://schemas.microsoft.com/office/infopath/2007/PartnerControls"/>
    <ds:schemaRef ds:uri="http://purl.org/dc/dcmitype/"/>
    <ds:schemaRef ds:uri="http://schemas.microsoft.com/office/2006/metadata/properties"/>
    <ds:schemaRef ds:uri="68407250-c5c0-49f0-82cc-d9aa2cb84019"/>
    <ds:schemaRef ds:uri="http://purl.org/dc/elements/1.1/"/>
    <ds:schemaRef ds:uri="http://schemas.microsoft.com/office/2006/documentManagement/types"/>
    <ds:schemaRef ds:uri="http://www.w3.org/XML/1998/namespace"/>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77</TotalTime>
  <Words>1120</Words>
  <Application>Microsoft Office PowerPoint</Application>
  <PresentationFormat>On-screen Show (4:3)</PresentationFormat>
  <Paragraphs>240</Paragraphs>
  <Slides>12</Slides>
  <Notes>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Agenda</vt:lpstr>
      <vt:lpstr>Arial</vt:lpstr>
      <vt:lpstr>Calibri</vt:lpstr>
      <vt:lpstr>Granjon LT Std</vt:lpstr>
      <vt:lpstr>Palatino Linotype</vt:lpstr>
      <vt:lpstr>Perpetua</vt:lpstr>
      <vt:lpstr>Segoe UI</vt:lpstr>
      <vt:lpstr>Wingdings</vt:lpstr>
      <vt:lpstr>Master PPT Template_FN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Dolinka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Melissa Gorman</dc:creator>
  <cp:lastModifiedBy>David Sturtz</cp:lastModifiedBy>
  <cp:revision>3</cp:revision>
  <cp:lastPrinted>2018-03-06T16:55:05Z</cp:lastPrinted>
  <dcterms:created xsi:type="dcterms:W3CDTF">2018-03-01T05:00:58Z</dcterms:created>
  <dcterms:modified xsi:type="dcterms:W3CDTF">2020-04-16T17:51:29Z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0x0101005DE9931D70760A4CB81C725B3E29FB86</vt:lpwstr>
  </property>
</Properties>
</file>